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 id="2147483668" r:id="rId6"/>
    <p:sldMasterId id="2147483669" r:id="rId7"/>
    <p:sldMasterId id="2147483670" r:id="rId8"/>
    <p:sldMasterId id="214748367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Lst>
  <p:sldSz cy="5143500" cx="9144000"/>
  <p:notesSz cx="6858000" cy="9144000"/>
  <p:embeddedFontLst>
    <p:embeddedFont>
      <p:font typeface="Proxima Nova"/>
      <p:regular r:id="rId45"/>
      <p:bold r:id="rId46"/>
      <p:italic r:id="rId47"/>
      <p:boldItalic r:id="rId48"/>
    </p:embeddedFont>
    <p:embeddedFont>
      <p:font typeface="Robo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63C41F-4C06-471C-B52E-119A388C17EA}">
  <a:tblStyle styleId="{E863C41F-4C06-471C-B52E-119A388C17E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Roboto-italic.fntdata"/><Relationship Id="rId50" Type="http://schemas.openxmlformats.org/officeDocument/2006/relationships/font" Target="fonts/Roboto-bold.fntdata"/><Relationship Id="rId52" Type="http://schemas.openxmlformats.org/officeDocument/2006/relationships/font" Target="fonts/Roboto-boldItalic.fntdata"/><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640db688a5_3_29:notes"/>
          <p:cNvSpPr txBox="1"/>
          <p:nvPr>
            <p:ph idx="1" type="body"/>
          </p:nvPr>
        </p:nvSpPr>
        <p:spPr>
          <a:xfrm>
            <a:off x="685800" y="4400549"/>
            <a:ext cx="5486400" cy="3600451"/>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
        <p:nvSpPr>
          <p:cNvPr id="109" name="Google Shape;109;g1640db688a5_3_2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640db688a5_0_12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br>
              <a:rPr lang="en"/>
            </a:br>
            <a:r>
              <a:rPr lang="en"/>
              <a:t>Explain changes more - show previous ?</a:t>
            </a:r>
            <a:endParaRPr/>
          </a:p>
        </p:txBody>
      </p:sp>
      <p:sp>
        <p:nvSpPr>
          <p:cNvPr id="228" name="Google Shape;228;g1640db688a5_0_12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640db688a5_0_12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Redwan</a:t>
            </a:r>
            <a:endParaRPr/>
          </a:p>
          <a:p>
            <a:pPr indent="0" lvl="0" marL="0" rtl="0" algn="l">
              <a:spcBef>
                <a:spcPts val="0"/>
              </a:spcBef>
              <a:spcAft>
                <a:spcPts val="0"/>
              </a:spcAft>
              <a:buNone/>
            </a:pPr>
            <a:r>
              <a:rPr lang="en"/>
              <a:t>- </a:t>
            </a:r>
            <a:r>
              <a:rPr lang="en"/>
              <a:t>The position updating and ultrasonic sensor happens in parallel</a:t>
            </a:r>
            <a:br>
              <a:rPr lang="en"/>
            </a:br>
            <a:r>
              <a:rPr lang="en"/>
              <a:t>Remove purple</a:t>
            </a:r>
            <a:br>
              <a:rPr lang="en"/>
            </a:br>
            <a:r>
              <a:rPr lang="en"/>
              <a:t>Reroute algo - stuff</a:t>
            </a:r>
            <a:br>
              <a:rPr lang="en"/>
            </a:br>
            <a:r>
              <a:rPr lang="en"/>
              <a:t>New block diagram?</a:t>
            </a:r>
            <a:endParaRPr/>
          </a:p>
        </p:txBody>
      </p:sp>
      <p:sp>
        <p:nvSpPr>
          <p:cNvPr id="236" name="Google Shape;236;g1640db688a5_0_12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8b3dcd90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28b3dcd90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8b3dcd908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8b3dcd908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88bd362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88bd362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ab3fbe26a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ab3fbe26a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Omar</a:t>
            </a:r>
            <a:endParaRPr>
              <a:solidFill>
                <a:schemeClr val="dk1"/>
              </a:solidFill>
            </a:endParaRPr>
          </a:p>
          <a:p>
            <a:pPr indent="0" lvl="0" marL="0" rtl="0" algn="l">
              <a:spcBef>
                <a:spcPts val="0"/>
              </a:spcBef>
              <a:spcAft>
                <a:spcPts val="0"/>
              </a:spcAft>
              <a:buNone/>
            </a:pPr>
            <a:r>
              <a:rPr lang="en"/>
              <a:t>Show old system picture / pcb</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8b3dcd908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28b3dcd908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9d21938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9d21938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Omar</a:t>
            </a:r>
            <a:br>
              <a:rPr lang="en">
                <a:solidFill>
                  <a:schemeClr val="dk1"/>
                </a:solidFill>
              </a:rPr>
            </a:br>
            <a:r>
              <a:rPr lang="en">
                <a:solidFill>
                  <a:schemeClr val="dk1"/>
                </a:solidFill>
              </a:rPr>
              <a:t>Better transition to this slide</a:t>
            </a:r>
            <a:endParaRPr>
              <a:solidFill>
                <a:schemeClr val="dk1"/>
              </a:solidFill>
            </a:endParaRPr>
          </a:p>
          <a:p>
            <a:pPr indent="0" lvl="0" marL="0" rtl="0" algn="l">
              <a:spcBef>
                <a:spcPts val="0"/>
              </a:spcBef>
              <a:spcAft>
                <a:spcPts val="0"/>
              </a:spcAft>
              <a:buNone/>
            </a:pPr>
            <a:r>
              <a:rPr lang="en"/>
              <a:t>Show previous / current / future pcbs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8b3dcd908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28b3dcd908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dff18b75ca_0_1: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Move fpr part to later?</a:t>
            </a:r>
            <a:endParaRPr/>
          </a:p>
        </p:txBody>
      </p:sp>
      <p:sp>
        <p:nvSpPr>
          <p:cNvPr id="295" name="Google Shape;295;g1dff18b75ca_0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640db688a5_3_3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1640db688a5_3_37:notes"/>
          <p:cNvSpPr txBox="1"/>
          <p:nvPr>
            <p:ph idx="1" type="body"/>
          </p:nvPr>
        </p:nvSpPr>
        <p:spPr>
          <a:xfrm>
            <a:off x="685800" y="4400549"/>
            <a:ext cx="5486400" cy="360045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Individual</a:t>
            </a:r>
            <a:endParaRPr/>
          </a:p>
        </p:txBody>
      </p:sp>
      <p:sp>
        <p:nvSpPr>
          <p:cNvPr id="117" name="Google Shape;117;g1640db688a5_3_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28b3dcd908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28b3dcd908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649704e887_1_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Finish cdr before moving on to fpr</a:t>
            </a:r>
            <a:endParaRPr/>
          </a:p>
          <a:p>
            <a:pPr indent="0" lvl="0" marL="0" rtl="0" algn="l">
              <a:spcBef>
                <a:spcPts val="0"/>
              </a:spcBef>
              <a:spcAft>
                <a:spcPts val="0"/>
              </a:spcAft>
              <a:buNone/>
            </a:pPr>
            <a:r>
              <a:t/>
            </a:r>
            <a:endParaRPr/>
          </a:p>
        </p:txBody>
      </p:sp>
      <p:sp>
        <p:nvSpPr>
          <p:cNvPr id="314" name="Google Shape;314;g1649704e887_1_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28b3dcd908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28b3dcd908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640db688a5_0_174: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Redwan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positioning subsystem, we are still using the UWB sensors. The 4 anchor sensors are continually updating the locations of the 3 tags in use. It then plots it onto a </a:t>
            </a:r>
            <a:r>
              <a:rPr lang="en"/>
              <a:t>coordinate</a:t>
            </a:r>
            <a:r>
              <a:rPr lang="en"/>
              <a:t> grid like the one shown here and returns those coordinates to us. We take those coordinates and extract the theta we need to rotate and distance we travel.  In the current implementation, we are only doing clockwise rotations and postponing the issue of clockwise vs counterclockwise till FPR. For FPR, we are planning to add a third tag </a:t>
            </a:r>
            <a:r>
              <a:rPr lang="en"/>
              <a:t>onto</a:t>
            </a:r>
            <a:r>
              <a:rPr lang="en"/>
              <a:t> the coaster itself which can easily tell us if the destination is to our right or left(cw or ccw).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calibration - “we know”</a:t>
            </a:r>
            <a:br>
              <a:rPr lang="en"/>
            </a:br>
            <a:r>
              <a:rPr lang="en"/>
              <a:t>Anchors back in diagram</a:t>
            </a:r>
            <a:endParaRPr/>
          </a:p>
          <a:p>
            <a:pPr indent="0" lvl="0" marL="0" rtl="0" algn="l">
              <a:spcBef>
                <a:spcPts val="0"/>
              </a:spcBef>
              <a:spcAft>
                <a:spcPts val="0"/>
              </a:spcAft>
              <a:buNone/>
            </a:pPr>
            <a:r>
              <a:rPr lang="en"/>
              <a:t>Fix diagram - very confusing - temporary solution, might not need to know right now? But might need to know more </a:t>
            </a:r>
            <a:br>
              <a:rPr lang="en"/>
            </a:br>
            <a:r>
              <a:rPr lang="en"/>
              <a:t>Show phone grid</a:t>
            </a:r>
            <a:endParaRPr/>
          </a:p>
          <a:p>
            <a:pPr indent="0" lvl="0" marL="0" rtl="0" algn="l">
              <a:spcBef>
                <a:spcPts val="0"/>
              </a:spcBef>
              <a:spcAft>
                <a:spcPts val="0"/>
              </a:spcAft>
              <a:buNone/>
            </a:pPr>
            <a:r>
              <a:rPr lang="en"/>
              <a:t>Missing sense of ‘measuring angles continuously’</a:t>
            </a:r>
            <a:endParaRPr/>
          </a:p>
          <a:p>
            <a:pPr indent="-298450" lvl="0" marL="457200" rtl="0" algn="l">
              <a:spcBef>
                <a:spcPts val="0"/>
              </a:spcBef>
              <a:spcAft>
                <a:spcPts val="0"/>
              </a:spcAft>
              <a:buSzPts val="1100"/>
              <a:buChar char="-"/>
            </a:pPr>
            <a:r>
              <a:rPr lang="en"/>
              <a:t>Reassessing constantly</a:t>
            </a:r>
            <a:endParaRPr/>
          </a:p>
          <a:p>
            <a:pPr indent="0" lvl="0" marL="0" rtl="0" algn="l">
              <a:spcBef>
                <a:spcPts val="0"/>
              </a:spcBef>
              <a:spcAft>
                <a:spcPts val="0"/>
              </a:spcAft>
              <a:buNone/>
            </a:pPr>
            <a:r>
              <a:rPr lang="en"/>
              <a:t>Point out that it’s different from original design – now updates constantly</a:t>
            </a:r>
            <a:endParaRPr/>
          </a:p>
        </p:txBody>
      </p:sp>
      <p:sp>
        <p:nvSpPr>
          <p:cNvPr id="330" name="Google Shape;330;g1640db688a5_0_17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8b3dcd908_3_45: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Redwan</a:t>
            </a:r>
            <a:endParaRPr/>
          </a:p>
          <a:p>
            <a:pPr indent="0" lvl="0" marL="0" rtl="0" algn="l">
              <a:spcBef>
                <a:spcPts val="0"/>
              </a:spcBef>
              <a:spcAft>
                <a:spcPts val="0"/>
              </a:spcAft>
              <a:buNone/>
            </a:pPr>
            <a:r>
              <a:rPr lang="en"/>
              <a:t>- The position updating and ultrasonic sensor happens in parallel</a:t>
            </a:r>
            <a:br>
              <a:rPr lang="en"/>
            </a:br>
            <a:r>
              <a:rPr lang="en"/>
              <a:t>Remove purple</a:t>
            </a:r>
            <a:br>
              <a:rPr lang="en"/>
            </a:br>
            <a:r>
              <a:rPr lang="en"/>
              <a:t>Reroute algo - stuff</a:t>
            </a:r>
            <a:br>
              <a:rPr lang="en"/>
            </a:br>
            <a:r>
              <a:rPr lang="en"/>
              <a:t>New block diagram?</a:t>
            </a:r>
            <a:endParaRPr/>
          </a:p>
        </p:txBody>
      </p:sp>
      <p:sp>
        <p:nvSpPr>
          <p:cNvPr id="342" name="Google Shape;342;g228b3dcd908_3_4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f9ff1470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f9ff1470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sensor on side </a:t>
            </a:r>
            <a:endParaRPr/>
          </a:p>
          <a:p>
            <a:pPr indent="0" lvl="0" marL="0" rtl="0" algn="l">
              <a:spcBef>
                <a:spcPts val="0"/>
              </a:spcBef>
              <a:spcAft>
                <a:spcPts val="0"/>
              </a:spcAft>
              <a:buNone/>
            </a:pPr>
            <a:r>
              <a:rPr lang="en"/>
              <a:t>Avoid fork/knife?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a4fd5cbb5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a4fd5cbb5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Redwan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ab40890447_0_1: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Move fpr stuff to later? - we can decide</a:t>
            </a:r>
            <a:endParaRPr/>
          </a:p>
        </p:txBody>
      </p:sp>
      <p:sp>
        <p:nvSpPr>
          <p:cNvPr id="368" name="Google Shape;368;g1ab40890447_0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dff18b75ca_0_12: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
        <p:nvSpPr>
          <p:cNvPr id="377" name="Google Shape;377;g1dff18b75ca_0_1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dff18b75ca_0_21: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
        <p:nvSpPr>
          <p:cNvPr id="387" name="Google Shape;387;g1dff18b75ca_0_2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640db688a5_0_7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p:txBody>
      </p:sp>
      <p:sp>
        <p:nvSpPr>
          <p:cNvPr id="133" name="Google Shape;133;g1640db688a5_0_7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f9d646db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f9d646db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27aaaadd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27aaaadd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Omar</a:t>
            </a:r>
            <a:br>
              <a:rPr lang="en"/>
            </a:br>
            <a:r>
              <a:rPr lang="en"/>
              <a:t>Consider mass production - what would you spend on pcb, components, etc.</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640db688a5_0_231: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Redwan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Break apart into little things</a:t>
            </a:r>
            <a:endParaRPr/>
          </a:p>
        </p:txBody>
      </p:sp>
      <p:sp>
        <p:nvSpPr>
          <p:cNvPr id="414" name="Google Shape;414;g1640db688a5_0_23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8b3dcd90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8b3dcd90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f9fa284b3f_0_1: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1f9fa284b3f_0_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640db688a5_0_72: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
        <p:nvSpPr>
          <p:cNvPr id="142" name="Google Shape;142;g1640db688a5_0_7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280be57c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280be57c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8b3dcd908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8b3dcd908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640db688a5_0_11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a:p>
            <a:pPr indent="0" lvl="0" marL="0" rtl="0" algn="l">
              <a:spcBef>
                <a:spcPts val="0"/>
              </a:spcBef>
              <a:spcAft>
                <a:spcPts val="0"/>
              </a:spcAft>
              <a:buNone/>
            </a:pPr>
            <a:r>
              <a:rPr lang="en"/>
              <a:t>- briefly point out, reminder from pdr</a:t>
            </a:r>
            <a:endParaRPr/>
          </a:p>
        </p:txBody>
      </p:sp>
      <p:sp>
        <p:nvSpPr>
          <p:cNvPr id="202" name="Google Shape;202;g1640db688a5_0_11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65a10352a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65a10352a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8b3dcd908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8b3dcd908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1">
  <p:cSld name="Content Slide-1">
    <p:spTree>
      <p:nvGrpSpPr>
        <p:cNvPr id="10" name="Shape 10"/>
        <p:cNvGrpSpPr/>
        <p:nvPr/>
      </p:nvGrpSpPr>
      <p:grpSpPr>
        <a:xfrm>
          <a:off x="0" y="0"/>
          <a:ext cx="0" cy="0"/>
          <a:chOff x="0" y="0"/>
          <a:chExt cx="0" cy="0"/>
        </a:xfrm>
      </p:grpSpPr>
      <p:sp>
        <p:nvSpPr>
          <p:cNvPr id="11" name="Google Shape;11;p2"/>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 name="Google Shape;12;p2"/>
          <p:cNvSpPr txBox="1"/>
          <p:nvPr>
            <p:ph idx="1" type="body"/>
          </p:nvPr>
        </p:nvSpPr>
        <p:spPr>
          <a:xfrm>
            <a:off x="482204" y="1214050"/>
            <a:ext cx="8210700" cy="2910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 name="Google Shape;13;p2"/>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 name="Google Shape;14;p2"/>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3">
  <p:cSld name="Title Slide-3">
    <p:spTree>
      <p:nvGrpSpPr>
        <p:cNvPr id="57" name="Shape 57"/>
        <p:cNvGrpSpPr/>
        <p:nvPr/>
      </p:nvGrpSpPr>
      <p:grpSpPr>
        <a:xfrm>
          <a:off x="0" y="0"/>
          <a:ext cx="0" cy="0"/>
          <a:chOff x="0" y="0"/>
          <a:chExt cx="0" cy="0"/>
        </a:xfrm>
      </p:grpSpPr>
      <p:sp>
        <p:nvSpPr>
          <p:cNvPr id="58" name="Google Shape;58;p12"/>
          <p:cNvSpPr txBox="1"/>
          <p:nvPr>
            <p:ph type="title"/>
          </p:nvPr>
        </p:nvSpPr>
        <p:spPr>
          <a:xfrm>
            <a:off x="315017" y="4142602"/>
            <a:ext cx="6366899" cy="685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500"/>
              <a:buFont typeface="Arial"/>
              <a:buNone/>
              <a:defRPr b="1" i="0" sz="25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1">
  <p:cSld name="Divider Slide-1">
    <p:spTree>
      <p:nvGrpSpPr>
        <p:cNvPr id="61" name="Shape 61"/>
        <p:cNvGrpSpPr/>
        <p:nvPr/>
      </p:nvGrpSpPr>
      <p:grpSpPr>
        <a:xfrm>
          <a:off x="0" y="0"/>
          <a:ext cx="0" cy="0"/>
          <a:chOff x="0" y="0"/>
          <a:chExt cx="0" cy="0"/>
        </a:xfrm>
      </p:grpSpPr>
      <p:sp>
        <p:nvSpPr>
          <p:cNvPr id="62" name="Google Shape;62;p14"/>
          <p:cNvSpPr txBox="1"/>
          <p:nvPr>
            <p:ph type="title"/>
          </p:nvPr>
        </p:nvSpPr>
        <p:spPr>
          <a:xfrm>
            <a:off x="315017" y="3892379"/>
            <a:ext cx="6366899" cy="444843"/>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500"/>
              <a:buFont typeface="Arial"/>
              <a:buNone/>
              <a:defRPr b="1" i="0" sz="25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1">
  <p:cSld name="Content Slide-1">
    <p:spTree>
      <p:nvGrpSpPr>
        <p:cNvPr id="68" name="Shape 68"/>
        <p:cNvGrpSpPr/>
        <p:nvPr/>
      </p:nvGrpSpPr>
      <p:grpSpPr>
        <a:xfrm>
          <a:off x="0" y="0"/>
          <a:ext cx="0" cy="0"/>
          <a:chOff x="0" y="0"/>
          <a:chExt cx="0" cy="0"/>
        </a:xfrm>
      </p:grpSpPr>
      <p:sp>
        <p:nvSpPr>
          <p:cNvPr id="69" name="Google Shape;69;p16"/>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0" name="Google Shape;70;p16"/>
          <p:cNvSpPr txBox="1"/>
          <p:nvPr>
            <p:ph idx="1" type="body"/>
          </p:nvPr>
        </p:nvSpPr>
        <p:spPr>
          <a:xfrm>
            <a:off x="482203" y="1214051"/>
            <a:ext cx="8210775" cy="291001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1" name="Google Shape;71;p16"/>
          <p:cNvSpPr txBox="1"/>
          <p:nvPr>
            <p:ph idx="2"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2" name="Google Shape;72;p16"/>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2">
  <p:cSld name="Content Slide-2">
    <p:spTree>
      <p:nvGrpSpPr>
        <p:cNvPr id="73" name="Shape 73"/>
        <p:cNvGrpSpPr/>
        <p:nvPr/>
      </p:nvGrpSpPr>
      <p:grpSpPr>
        <a:xfrm>
          <a:off x="0" y="0"/>
          <a:ext cx="0" cy="0"/>
          <a:chOff x="0" y="0"/>
          <a:chExt cx="0" cy="0"/>
        </a:xfrm>
      </p:grpSpPr>
      <p:sp>
        <p:nvSpPr>
          <p:cNvPr id="74" name="Google Shape;74;p17"/>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5" name="Google Shape;75;p17"/>
          <p:cNvSpPr txBox="1"/>
          <p:nvPr>
            <p:ph idx="1" type="body"/>
          </p:nvPr>
        </p:nvSpPr>
        <p:spPr>
          <a:xfrm>
            <a:off x="482204" y="1214051"/>
            <a:ext cx="4911521" cy="291001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6" name="Google Shape;76;p17"/>
          <p:cNvSpPr/>
          <p:nvPr>
            <p:ph idx="2" type="pic"/>
          </p:nvPr>
        </p:nvSpPr>
        <p:spPr>
          <a:xfrm>
            <a:off x="5550919" y="1214051"/>
            <a:ext cx="3142059" cy="2910017"/>
          </a:xfrm>
          <a:prstGeom prst="rect">
            <a:avLst/>
          </a:prstGeom>
          <a:noFill/>
          <a:ln>
            <a:noFill/>
          </a:ln>
        </p:spPr>
      </p:sp>
      <p:sp>
        <p:nvSpPr>
          <p:cNvPr id="77" name="Google Shape;77;p17"/>
          <p:cNvSpPr txBox="1"/>
          <p:nvPr>
            <p:ph idx="3"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8" name="Google Shape;78;p17"/>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3">
  <p:cSld name="Content Slide-3">
    <p:spTree>
      <p:nvGrpSpPr>
        <p:cNvPr id="79" name="Shape 79"/>
        <p:cNvGrpSpPr/>
        <p:nvPr/>
      </p:nvGrpSpPr>
      <p:grpSpPr>
        <a:xfrm>
          <a:off x="0" y="0"/>
          <a:ext cx="0" cy="0"/>
          <a:chOff x="0" y="0"/>
          <a:chExt cx="0" cy="0"/>
        </a:xfrm>
      </p:grpSpPr>
      <p:sp>
        <p:nvSpPr>
          <p:cNvPr id="80" name="Google Shape;80;p18"/>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1" name="Google Shape;81;p18"/>
          <p:cNvSpPr txBox="1"/>
          <p:nvPr>
            <p:ph idx="1" type="body"/>
          </p:nvPr>
        </p:nvSpPr>
        <p:spPr>
          <a:xfrm>
            <a:off x="482204" y="1214051"/>
            <a:ext cx="4911521" cy="291001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2" name="Google Shape;82;p18"/>
          <p:cNvSpPr/>
          <p:nvPr>
            <p:ph idx="2" type="chart"/>
          </p:nvPr>
        </p:nvSpPr>
        <p:spPr>
          <a:xfrm>
            <a:off x="5523310" y="1214438"/>
            <a:ext cx="3169669" cy="290963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 name="Google Shape;83;p18"/>
          <p:cNvSpPr txBox="1"/>
          <p:nvPr>
            <p:ph idx="3"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4" name="Google Shape;84;p18"/>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4">
  <p:cSld name="Content Slide-4">
    <p:spTree>
      <p:nvGrpSpPr>
        <p:cNvPr id="85" name="Shape 85"/>
        <p:cNvGrpSpPr/>
        <p:nvPr/>
      </p:nvGrpSpPr>
      <p:grpSpPr>
        <a:xfrm>
          <a:off x="0" y="0"/>
          <a:ext cx="0" cy="0"/>
          <a:chOff x="0" y="0"/>
          <a:chExt cx="0" cy="0"/>
        </a:xfrm>
      </p:grpSpPr>
      <p:sp>
        <p:nvSpPr>
          <p:cNvPr id="86" name="Google Shape;86;p19"/>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7" name="Google Shape;87;p19"/>
          <p:cNvSpPr/>
          <p:nvPr>
            <p:ph idx="2" type="pic"/>
          </p:nvPr>
        </p:nvSpPr>
        <p:spPr>
          <a:xfrm>
            <a:off x="473869" y="1204913"/>
            <a:ext cx="8210775" cy="2956322"/>
          </a:xfrm>
          <a:prstGeom prst="rect">
            <a:avLst/>
          </a:prstGeom>
          <a:noFill/>
          <a:ln>
            <a:noFill/>
          </a:ln>
        </p:spPr>
      </p:sp>
      <p:sp>
        <p:nvSpPr>
          <p:cNvPr id="88" name="Google Shape;88;p19"/>
          <p:cNvSpPr txBox="1"/>
          <p:nvPr>
            <p:ph idx="1"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9" name="Google Shape;89;p19"/>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5">
  <p:cSld name="Content Slide-5">
    <p:spTree>
      <p:nvGrpSpPr>
        <p:cNvPr id="90" name="Shape 90"/>
        <p:cNvGrpSpPr/>
        <p:nvPr/>
      </p:nvGrpSpPr>
      <p:grpSpPr>
        <a:xfrm>
          <a:off x="0" y="0"/>
          <a:ext cx="0" cy="0"/>
          <a:chOff x="0" y="0"/>
          <a:chExt cx="0" cy="0"/>
        </a:xfrm>
      </p:grpSpPr>
      <p:sp>
        <p:nvSpPr>
          <p:cNvPr id="91" name="Google Shape;91;p20"/>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2" name="Google Shape;92;p20"/>
          <p:cNvSpPr/>
          <p:nvPr>
            <p:ph idx="2" type="chart"/>
          </p:nvPr>
        </p:nvSpPr>
        <p:spPr>
          <a:xfrm>
            <a:off x="473644" y="1204913"/>
            <a:ext cx="8210775" cy="2974181"/>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3" name="Google Shape;93;p20"/>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20"/>
          <p:cNvSpPr txBox="1"/>
          <p:nvPr>
            <p:ph idx="1"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6">
  <p:cSld name="Content Slide-6">
    <p:spTree>
      <p:nvGrpSpPr>
        <p:cNvPr id="95" name="Shape 95"/>
        <p:cNvGrpSpPr/>
        <p:nvPr/>
      </p:nvGrpSpPr>
      <p:grpSpPr>
        <a:xfrm>
          <a:off x="0" y="0"/>
          <a:ext cx="0" cy="0"/>
          <a:chOff x="0" y="0"/>
          <a:chExt cx="0" cy="0"/>
        </a:xfrm>
      </p:grpSpPr>
      <p:sp>
        <p:nvSpPr>
          <p:cNvPr id="96" name="Google Shape;96;p21"/>
          <p:cNvSpPr txBox="1"/>
          <p:nvPr>
            <p:ph type="title"/>
          </p:nvPr>
        </p:nvSpPr>
        <p:spPr>
          <a:xfrm>
            <a:off x="474133" y="554075"/>
            <a:ext cx="8210775" cy="513577"/>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7" name="Google Shape;97;p21"/>
          <p:cNvSpPr/>
          <p:nvPr>
            <p:ph idx="2" type="tbl"/>
          </p:nvPr>
        </p:nvSpPr>
        <p:spPr>
          <a:xfrm>
            <a:off x="473868" y="1204913"/>
            <a:ext cx="8210774" cy="2974181"/>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8" name="Google Shape;98;p21"/>
          <p:cNvSpPr txBox="1"/>
          <p:nvPr>
            <p:ph idx="1" type="body"/>
          </p:nvPr>
        </p:nvSpPr>
        <p:spPr>
          <a:xfrm>
            <a:off x="5175398" y="4698718"/>
            <a:ext cx="3082599" cy="207749"/>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9" name="Google Shape;99;p21"/>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1">
  <p:cSld name="Closing Slide-1">
    <p:spTree>
      <p:nvGrpSpPr>
        <p:cNvPr id="103" name="Shape 103"/>
        <p:cNvGrpSpPr/>
        <p:nvPr/>
      </p:nvGrpSpPr>
      <p:grpSpPr>
        <a:xfrm>
          <a:off x="0" y="0"/>
          <a:ext cx="0" cy="0"/>
          <a:chOff x="0" y="0"/>
          <a:chExt cx="0" cy="0"/>
        </a:xfrm>
      </p:grpSpPr>
      <p:pic>
        <p:nvPicPr>
          <p:cNvPr descr="University of Massachusetts Amherst" id="104" name="Google Shape;104;p24"/>
          <p:cNvPicPr preferRelativeResize="0"/>
          <p:nvPr/>
        </p:nvPicPr>
        <p:blipFill rotWithShape="1">
          <a:blip r:embed="rId2">
            <a:alphaModFix/>
          </a:blip>
          <a:srcRect b="0" l="0" r="0" t="0"/>
          <a:stretch/>
        </p:blipFill>
        <p:spPr>
          <a:xfrm>
            <a:off x="3748793" y="3602262"/>
            <a:ext cx="1646415" cy="643003"/>
          </a:xfrm>
          <a:prstGeom prst="rect">
            <a:avLst/>
          </a:prstGeom>
          <a:noFill/>
          <a:ln>
            <a:noFill/>
          </a:ln>
        </p:spPr>
      </p:pic>
      <p:sp>
        <p:nvSpPr>
          <p:cNvPr id="105" name="Google Shape;105;p24"/>
          <p:cNvSpPr/>
          <p:nvPr/>
        </p:nvSpPr>
        <p:spPr>
          <a:xfrm>
            <a:off x="0" y="4429898"/>
            <a:ext cx="9144000" cy="5027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06" name="Google Shape;106;p24"/>
          <p:cNvSpPr txBox="1"/>
          <p:nvPr>
            <p:ph idx="1" type="body"/>
          </p:nvPr>
        </p:nvSpPr>
        <p:spPr>
          <a:xfrm>
            <a:off x="0" y="1908418"/>
            <a:ext cx="9144000" cy="663332"/>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2500"/>
              <a:buFont typeface="Arial"/>
              <a:buNone/>
              <a:defRPr b="0" i="0" sz="25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2">
  <p:cSld name="Content Slide-2">
    <p:spTree>
      <p:nvGrpSpPr>
        <p:cNvPr id="15" name="Shape 15"/>
        <p:cNvGrpSpPr/>
        <p:nvPr/>
      </p:nvGrpSpPr>
      <p:grpSpPr>
        <a:xfrm>
          <a:off x="0" y="0"/>
          <a:ext cx="0" cy="0"/>
          <a:chOff x="0" y="0"/>
          <a:chExt cx="0" cy="0"/>
        </a:xfrm>
      </p:grpSpPr>
      <p:sp>
        <p:nvSpPr>
          <p:cNvPr id="16" name="Google Shape;16;p3"/>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 name="Google Shape;17;p3"/>
          <p:cNvSpPr txBox="1"/>
          <p:nvPr>
            <p:ph idx="1" type="body"/>
          </p:nvPr>
        </p:nvSpPr>
        <p:spPr>
          <a:xfrm>
            <a:off x="482204" y="1214050"/>
            <a:ext cx="4911600" cy="2910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 name="Google Shape;18;p3"/>
          <p:cNvSpPr/>
          <p:nvPr>
            <p:ph idx="2" type="pic"/>
          </p:nvPr>
        </p:nvSpPr>
        <p:spPr>
          <a:xfrm>
            <a:off x="5550920" y="1214050"/>
            <a:ext cx="3142200" cy="2910000"/>
          </a:xfrm>
          <a:prstGeom prst="rect">
            <a:avLst/>
          </a:prstGeom>
          <a:noFill/>
          <a:ln>
            <a:noFill/>
          </a:ln>
        </p:spPr>
      </p:sp>
      <p:sp>
        <p:nvSpPr>
          <p:cNvPr id="19" name="Google Shape;19;p3"/>
          <p:cNvSpPr txBox="1"/>
          <p:nvPr>
            <p:ph idx="3"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 name="Google Shape;20;p3"/>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3">
  <p:cSld name="Content Slide-3">
    <p:spTree>
      <p:nvGrpSpPr>
        <p:cNvPr id="21" name="Shape 21"/>
        <p:cNvGrpSpPr/>
        <p:nvPr/>
      </p:nvGrpSpPr>
      <p:grpSpPr>
        <a:xfrm>
          <a:off x="0" y="0"/>
          <a:ext cx="0" cy="0"/>
          <a:chOff x="0" y="0"/>
          <a:chExt cx="0" cy="0"/>
        </a:xfrm>
      </p:grpSpPr>
      <p:sp>
        <p:nvSpPr>
          <p:cNvPr id="22" name="Google Shape;22;p4"/>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3" name="Google Shape;23;p4"/>
          <p:cNvSpPr txBox="1"/>
          <p:nvPr>
            <p:ph idx="1" type="body"/>
          </p:nvPr>
        </p:nvSpPr>
        <p:spPr>
          <a:xfrm>
            <a:off x="482204" y="1214050"/>
            <a:ext cx="4911600" cy="2910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 name="Google Shape;24;p4"/>
          <p:cNvSpPr/>
          <p:nvPr>
            <p:ph idx="2" type="chart"/>
          </p:nvPr>
        </p:nvSpPr>
        <p:spPr>
          <a:xfrm>
            <a:off x="5523310" y="1214438"/>
            <a:ext cx="3169800" cy="2909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 name="Google Shape;25;p4"/>
          <p:cNvSpPr txBox="1"/>
          <p:nvPr>
            <p:ph idx="3"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 name="Google Shape;26;p4"/>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4">
  <p:cSld name="Content Slide-4">
    <p:spTree>
      <p:nvGrpSpPr>
        <p:cNvPr id="27" name="Shape 27"/>
        <p:cNvGrpSpPr/>
        <p:nvPr/>
      </p:nvGrpSpPr>
      <p:grpSpPr>
        <a:xfrm>
          <a:off x="0" y="0"/>
          <a:ext cx="0" cy="0"/>
          <a:chOff x="0" y="0"/>
          <a:chExt cx="0" cy="0"/>
        </a:xfrm>
      </p:grpSpPr>
      <p:sp>
        <p:nvSpPr>
          <p:cNvPr id="28" name="Google Shape;28;p5"/>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9" name="Google Shape;29;p5"/>
          <p:cNvSpPr/>
          <p:nvPr>
            <p:ph idx="2" type="pic"/>
          </p:nvPr>
        </p:nvSpPr>
        <p:spPr>
          <a:xfrm>
            <a:off x="473869" y="1204913"/>
            <a:ext cx="8210700" cy="2956200"/>
          </a:xfrm>
          <a:prstGeom prst="rect">
            <a:avLst/>
          </a:prstGeom>
          <a:noFill/>
          <a:ln>
            <a:noFill/>
          </a:ln>
        </p:spPr>
      </p:sp>
      <p:sp>
        <p:nvSpPr>
          <p:cNvPr id="30" name="Google Shape;30;p5"/>
          <p:cNvSpPr txBox="1"/>
          <p:nvPr>
            <p:ph idx="1"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 name="Google Shape;31;p5"/>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5">
  <p:cSld name="Content Slide-5">
    <p:spTree>
      <p:nvGrpSpPr>
        <p:cNvPr id="32" name="Shape 32"/>
        <p:cNvGrpSpPr/>
        <p:nvPr/>
      </p:nvGrpSpPr>
      <p:grpSpPr>
        <a:xfrm>
          <a:off x="0" y="0"/>
          <a:ext cx="0" cy="0"/>
          <a:chOff x="0" y="0"/>
          <a:chExt cx="0" cy="0"/>
        </a:xfrm>
      </p:grpSpPr>
      <p:sp>
        <p:nvSpPr>
          <p:cNvPr id="33" name="Google Shape;33;p6"/>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 name="Google Shape;34;p6"/>
          <p:cNvSpPr/>
          <p:nvPr>
            <p:ph idx="2" type="chart"/>
          </p:nvPr>
        </p:nvSpPr>
        <p:spPr>
          <a:xfrm>
            <a:off x="473644" y="1204913"/>
            <a:ext cx="8210700" cy="2974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5" name="Google Shape;35;p6"/>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6"/>
          <p:cNvSpPr txBox="1"/>
          <p:nvPr>
            <p:ph idx="1"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6">
  <p:cSld name="Content Slide-6">
    <p:spTree>
      <p:nvGrpSpPr>
        <p:cNvPr id="37" name="Shape 37"/>
        <p:cNvGrpSpPr/>
        <p:nvPr/>
      </p:nvGrpSpPr>
      <p:grpSpPr>
        <a:xfrm>
          <a:off x="0" y="0"/>
          <a:ext cx="0" cy="0"/>
          <a:chOff x="0" y="0"/>
          <a:chExt cx="0" cy="0"/>
        </a:xfrm>
      </p:grpSpPr>
      <p:sp>
        <p:nvSpPr>
          <p:cNvPr id="38" name="Google Shape;38;p7"/>
          <p:cNvSpPr txBox="1"/>
          <p:nvPr>
            <p:ph type="title"/>
          </p:nvPr>
        </p:nvSpPr>
        <p:spPr>
          <a:xfrm>
            <a:off x="474133" y="554075"/>
            <a:ext cx="8210700" cy="513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rgbClr val="910513"/>
              </a:buClr>
              <a:buSzPts val="2500"/>
              <a:buFont typeface="Arial"/>
              <a:buNone/>
              <a:defRPr b="1" i="0" sz="2500" u="none" cap="none" strike="noStrike">
                <a:solidFill>
                  <a:srgbClr val="910513"/>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9" name="Google Shape;39;p7"/>
          <p:cNvSpPr/>
          <p:nvPr>
            <p:ph idx="2" type="tbl"/>
          </p:nvPr>
        </p:nvSpPr>
        <p:spPr>
          <a:xfrm>
            <a:off x="473868" y="1204913"/>
            <a:ext cx="8210700" cy="29742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20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40" name="Google Shape;40;p7"/>
          <p:cNvSpPr txBox="1"/>
          <p:nvPr>
            <p:ph idx="1"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lvl1pPr indent="-228600" lvl="0" marL="457200" marR="0" rtl="0" algn="r">
              <a:lnSpc>
                <a:spcPct val="100000"/>
              </a:lnSpc>
              <a:spcBef>
                <a:spcPts val="0"/>
              </a:spcBef>
              <a:spcAft>
                <a:spcPts val="0"/>
              </a:spcAft>
              <a:buClr>
                <a:srgbClr val="AEABAB"/>
              </a:buClr>
              <a:buSzPts val="900"/>
              <a:buFont typeface="Arial"/>
              <a:buNone/>
              <a:defRPr b="0" i="0" sz="900" u="none" cap="none" strike="noStrike">
                <a:solidFill>
                  <a:srgbClr val="AEABAB"/>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1" name="Google Shape;41;p7"/>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cxnSp>
        <p:nvCxnSpPr>
          <p:cNvPr id="43" name="Google Shape;43;p8"/>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44" name="Google Shape;44;p8"/>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400"/>
              <a:buChar char="●"/>
              <a:defRPr sz="5400"/>
            </a:lvl1pPr>
            <a:lvl2pPr lvl="1" rtl="0" algn="ctr">
              <a:spcBef>
                <a:spcPts val="0"/>
              </a:spcBef>
              <a:spcAft>
                <a:spcPts val="0"/>
              </a:spcAft>
              <a:buSzPts val="5400"/>
              <a:buChar char="○"/>
              <a:defRPr sz="5400"/>
            </a:lvl2pPr>
            <a:lvl3pPr lvl="2" rtl="0" algn="ctr">
              <a:spcBef>
                <a:spcPts val="0"/>
              </a:spcBef>
              <a:spcAft>
                <a:spcPts val="0"/>
              </a:spcAft>
              <a:buSzPts val="5400"/>
              <a:buChar char="■"/>
              <a:defRPr sz="5400"/>
            </a:lvl3pPr>
            <a:lvl4pPr lvl="3" rtl="0" algn="ctr">
              <a:spcBef>
                <a:spcPts val="0"/>
              </a:spcBef>
              <a:spcAft>
                <a:spcPts val="0"/>
              </a:spcAft>
              <a:buSzPts val="5400"/>
              <a:buChar char="●"/>
              <a:defRPr sz="5400"/>
            </a:lvl4pPr>
            <a:lvl5pPr lvl="4" rtl="0" algn="ctr">
              <a:spcBef>
                <a:spcPts val="0"/>
              </a:spcBef>
              <a:spcAft>
                <a:spcPts val="0"/>
              </a:spcAft>
              <a:buSzPts val="5400"/>
              <a:buChar char="○"/>
              <a:defRPr sz="5400"/>
            </a:lvl5pPr>
            <a:lvl6pPr lvl="5" rtl="0" algn="ctr">
              <a:spcBef>
                <a:spcPts val="0"/>
              </a:spcBef>
              <a:spcAft>
                <a:spcPts val="0"/>
              </a:spcAft>
              <a:buSzPts val="5400"/>
              <a:buChar char="■"/>
              <a:defRPr sz="5400"/>
            </a:lvl6pPr>
            <a:lvl7pPr lvl="6" rtl="0" algn="ctr">
              <a:spcBef>
                <a:spcPts val="0"/>
              </a:spcBef>
              <a:spcAft>
                <a:spcPts val="0"/>
              </a:spcAft>
              <a:buSzPts val="5400"/>
              <a:buChar char="●"/>
              <a:defRPr sz="5400"/>
            </a:lvl7pPr>
            <a:lvl8pPr lvl="7" rtl="0" algn="ctr">
              <a:spcBef>
                <a:spcPts val="0"/>
              </a:spcBef>
              <a:spcAft>
                <a:spcPts val="0"/>
              </a:spcAft>
              <a:buSzPts val="5400"/>
              <a:buChar char="○"/>
              <a:defRPr sz="5400"/>
            </a:lvl8pPr>
            <a:lvl9pPr lvl="8" rtl="0" algn="ctr">
              <a:spcBef>
                <a:spcPts val="0"/>
              </a:spcBef>
              <a:spcAft>
                <a:spcPts val="0"/>
              </a:spcAft>
              <a:buSzPts val="5400"/>
              <a:buChar char="■"/>
              <a:defRPr sz="5400"/>
            </a:lvl9pPr>
          </a:lstStyle>
          <a:p/>
        </p:txBody>
      </p:sp>
      <p:sp>
        <p:nvSpPr>
          <p:cNvPr id="45" name="Google Shape;45;p8"/>
          <p:cNvSpPr txBox="1"/>
          <p:nvPr>
            <p:ph idx="1" type="subTitle"/>
          </p:nvPr>
        </p:nvSpPr>
        <p:spPr>
          <a:xfrm>
            <a:off x="311700" y="3165823"/>
            <a:ext cx="8520600" cy="733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46" name="Google Shape;4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
        <p:nvSpPr>
          <p:cNvPr id="48" name="Google Shape;48;p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9" name="Google Shape;49;p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0" name="Google Shape;5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10.jpg"/><Relationship Id="rId3" Type="http://schemas.openxmlformats.org/officeDocument/2006/relationships/slideLayout" Target="../slideLayouts/slideLayout10.xml"/><Relationship Id="rId4"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University of Massachusetts Amherst" id="6" name="Google Shape;6;p1"/>
          <p:cNvPicPr preferRelativeResize="0"/>
          <p:nvPr/>
        </p:nvPicPr>
        <p:blipFill rotWithShape="1">
          <a:blip r:embed="rId1">
            <a:alphaModFix/>
          </a:blip>
          <a:srcRect b="0" l="0" r="0" t="0"/>
          <a:stretch/>
        </p:blipFill>
        <p:spPr>
          <a:xfrm>
            <a:off x="320504" y="4599658"/>
            <a:ext cx="1036989" cy="413217"/>
          </a:xfrm>
          <a:prstGeom prst="rect">
            <a:avLst/>
          </a:prstGeom>
          <a:noFill/>
          <a:ln>
            <a:noFill/>
          </a:ln>
        </p:spPr>
      </p:pic>
      <p:sp>
        <p:nvSpPr>
          <p:cNvPr id="7" name="Google Shape;7;p1"/>
          <p:cNvSpPr/>
          <p:nvPr/>
        </p:nvSpPr>
        <p:spPr>
          <a:xfrm>
            <a:off x="0" y="4429898"/>
            <a:ext cx="9148500" cy="50400"/>
          </a:xfrm>
          <a:prstGeom prst="rect">
            <a:avLst/>
          </a:prstGeom>
          <a:solidFill>
            <a:srgbClr val="8A233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8" name="Google Shape;8;p1"/>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lvl1pPr lvl="0" marR="0" rtl="0" algn="r">
              <a:spcBef>
                <a:spcPts val="0"/>
              </a:spcBef>
              <a:spcAft>
                <a:spcPts val="0"/>
              </a:spcAft>
              <a:buSzPts val="1100"/>
              <a:buNone/>
              <a:defRPr sz="900">
                <a:solidFill>
                  <a:srgbClr val="AEABAB"/>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cxnSp>
        <p:nvCxnSpPr>
          <p:cNvPr id="9" name="Google Shape;9;p1"/>
          <p:cNvCxnSpPr/>
          <p:nvPr/>
        </p:nvCxnSpPr>
        <p:spPr>
          <a:xfrm>
            <a:off x="8261051" y="4725818"/>
            <a:ext cx="0" cy="153600"/>
          </a:xfrm>
          <a:prstGeom prst="straightConnector1">
            <a:avLst/>
          </a:prstGeom>
          <a:noFill/>
          <a:ln cap="flat" cmpd="sng" w="15875">
            <a:solidFill>
              <a:srgbClr val="AEABAB"/>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descr="University of Massachusetts Amherst" id="54" name="Google Shape;54;p11"/>
          <p:cNvPicPr preferRelativeResize="0"/>
          <p:nvPr/>
        </p:nvPicPr>
        <p:blipFill rotWithShape="1">
          <a:blip r:embed="rId1">
            <a:alphaModFix/>
          </a:blip>
          <a:srcRect b="0" l="0" r="0" t="0"/>
          <a:stretch/>
        </p:blipFill>
        <p:spPr>
          <a:xfrm>
            <a:off x="7404786" y="264287"/>
            <a:ext cx="1470353" cy="585902"/>
          </a:xfrm>
          <a:prstGeom prst="rect">
            <a:avLst/>
          </a:prstGeom>
          <a:noFill/>
          <a:ln>
            <a:noFill/>
          </a:ln>
        </p:spPr>
      </p:pic>
      <p:pic>
        <p:nvPicPr>
          <p:cNvPr descr="View of campus pond with trees and buildings around." id="55" name="Google Shape;55;p11"/>
          <p:cNvPicPr preferRelativeResize="0"/>
          <p:nvPr/>
        </p:nvPicPr>
        <p:blipFill rotWithShape="1">
          <a:blip r:embed="rId2">
            <a:alphaModFix/>
          </a:blip>
          <a:srcRect b="0" l="0" r="0" t="0"/>
          <a:stretch/>
        </p:blipFill>
        <p:spPr>
          <a:xfrm>
            <a:off x="-1" y="1130643"/>
            <a:ext cx="9143999" cy="4012856"/>
          </a:xfrm>
          <a:prstGeom prst="rect">
            <a:avLst/>
          </a:prstGeom>
          <a:noFill/>
          <a:ln>
            <a:noFill/>
          </a:ln>
        </p:spPr>
      </p:pic>
      <p:sp>
        <p:nvSpPr>
          <p:cNvPr id="56" name="Google Shape;56;p11"/>
          <p:cNvSpPr/>
          <p:nvPr/>
        </p:nvSpPr>
        <p:spPr>
          <a:xfrm>
            <a:off x="0" y="1130643"/>
            <a:ext cx="9144000" cy="111211"/>
          </a:xfrm>
          <a:prstGeom prst="rect">
            <a:avLst/>
          </a:prstGeom>
          <a:solidFill>
            <a:srgbClr val="8A233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7"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solidFill>
      </p:bgPr>
    </p:bg>
    <p:spTree>
      <p:nvGrpSpPr>
        <p:cNvPr id="59" name="Shape 59"/>
        <p:cNvGrpSpPr/>
        <p:nvPr/>
      </p:nvGrpSpPr>
      <p:grpSpPr>
        <a:xfrm>
          <a:off x="0" y="0"/>
          <a:ext cx="0" cy="0"/>
          <a:chOff x="0" y="0"/>
          <a:chExt cx="0" cy="0"/>
        </a:xfrm>
      </p:grpSpPr>
      <p:sp>
        <p:nvSpPr>
          <p:cNvPr id="60" name="Google Shape;60;p13"/>
          <p:cNvSpPr/>
          <p:nvPr/>
        </p:nvSpPr>
        <p:spPr>
          <a:xfrm>
            <a:off x="0" y="4429898"/>
            <a:ext cx="9144000" cy="5027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descr="University of Massachusetts Amherst" id="64" name="Google Shape;64;p15"/>
          <p:cNvPicPr preferRelativeResize="0"/>
          <p:nvPr/>
        </p:nvPicPr>
        <p:blipFill rotWithShape="1">
          <a:blip r:embed="rId1">
            <a:alphaModFix/>
          </a:blip>
          <a:srcRect b="0" l="0" r="0" t="0"/>
          <a:stretch/>
        </p:blipFill>
        <p:spPr>
          <a:xfrm>
            <a:off x="320504" y="4599659"/>
            <a:ext cx="1036988" cy="413216"/>
          </a:xfrm>
          <a:prstGeom prst="rect">
            <a:avLst/>
          </a:prstGeom>
          <a:noFill/>
          <a:ln>
            <a:noFill/>
          </a:ln>
        </p:spPr>
      </p:pic>
      <p:sp>
        <p:nvSpPr>
          <p:cNvPr id="65" name="Google Shape;65;p15"/>
          <p:cNvSpPr/>
          <p:nvPr/>
        </p:nvSpPr>
        <p:spPr>
          <a:xfrm>
            <a:off x="0" y="4429898"/>
            <a:ext cx="9148572" cy="50270"/>
          </a:xfrm>
          <a:prstGeom prst="rect">
            <a:avLst/>
          </a:prstGeom>
          <a:solidFill>
            <a:srgbClr val="8A233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66" name="Google Shape;66;p15"/>
          <p:cNvSpPr txBox="1"/>
          <p:nvPr>
            <p:ph idx="11" type="ftr"/>
          </p:nvPr>
        </p:nvSpPr>
        <p:spPr>
          <a:xfrm>
            <a:off x="8282624" y="4698719"/>
            <a:ext cx="654856" cy="207749"/>
          </a:xfrm>
          <a:prstGeom prst="rect">
            <a:avLst/>
          </a:prstGeom>
          <a:noFill/>
          <a:ln>
            <a:noFill/>
          </a:ln>
        </p:spPr>
        <p:txBody>
          <a:bodyPr anchorCtr="0" anchor="ctr" bIns="34275" lIns="54875" spcFirstLastPara="1" rIns="54875" wrap="square" tIns="34275">
            <a:noAutofit/>
          </a:bodyPr>
          <a:lstStyle>
            <a:lvl1pPr lvl="0" marR="0" rtl="0" algn="r">
              <a:spcBef>
                <a:spcPts val="0"/>
              </a:spcBef>
              <a:spcAft>
                <a:spcPts val="0"/>
              </a:spcAft>
              <a:buSzPts val="1100"/>
              <a:buNone/>
              <a:defRPr sz="900">
                <a:solidFill>
                  <a:srgbClr val="AEABAB"/>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cxnSp>
        <p:nvCxnSpPr>
          <p:cNvPr id="67" name="Google Shape;67;p15"/>
          <p:cNvCxnSpPr/>
          <p:nvPr/>
        </p:nvCxnSpPr>
        <p:spPr>
          <a:xfrm>
            <a:off x="8261051" y="4725818"/>
            <a:ext cx="0" cy="153548"/>
          </a:xfrm>
          <a:prstGeom prst="straightConnector1">
            <a:avLst/>
          </a:prstGeom>
          <a:noFill/>
          <a:ln cap="flat" cmpd="sng" w="15875">
            <a:solidFill>
              <a:srgbClr val="AEABAB"/>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A2332"/>
        </a:solidFill>
      </p:bgPr>
    </p:bg>
    <p:spTree>
      <p:nvGrpSpPr>
        <p:cNvPr id="102" name="Shape 10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www.tindie.com/products/petteemfg/ultra-wideband-rtls-uwb-diy-starter-ki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s://drive.google.com/file/d/141u86p3lzujfCnuI5bPtXzJ-QYSLi3L_/view?usp=sharing" TargetMode="External"/><Relationship Id="rId4" Type="http://schemas.openxmlformats.org/officeDocument/2006/relationships/hyperlink" Target="https://drive.google.com/file/d/14BBHoazjFHobzXkXQCEPxUCetjSHFlHe/view?usp=shar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5"/>
          <p:cNvSpPr txBox="1"/>
          <p:nvPr>
            <p:ph type="title"/>
          </p:nvPr>
        </p:nvSpPr>
        <p:spPr>
          <a:xfrm>
            <a:off x="380550" y="3991275"/>
            <a:ext cx="8382900" cy="883500"/>
          </a:xfrm>
          <a:prstGeom prst="rect">
            <a:avLst/>
          </a:prstGeom>
          <a:solidFill>
            <a:srgbClr val="8A2332"/>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2500"/>
              <a:buFont typeface="Arial"/>
              <a:buNone/>
            </a:pPr>
            <a:r>
              <a:rPr lang="en" sz="4200"/>
              <a:t>Lazy Bob - SDP23 Team 5</a:t>
            </a:r>
            <a:endParaRPr sz="4200"/>
          </a:p>
          <a:p>
            <a:pPr indent="0" lvl="0" marL="0" rtl="0" algn="l">
              <a:spcBef>
                <a:spcPts val="0"/>
              </a:spcBef>
              <a:spcAft>
                <a:spcPts val="0"/>
              </a:spcAft>
              <a:buClr>
                <a:schemeClr val="lt1"/>
              </a:buClr>
              <a:buSzPts val="2500"/>
              <a:buFont typeface="Arial"/>
              <a:buNone/>
            </a:pPr>
            <a:r>
              <a:rPr lang="en" sz="1900"/>
              <a:t>Omar Areiqat, Vedatman Basu, Redwan Rahman, Jina Song</a:t>
            </a:r>
            <a:endParaRPr sz="1900"/>
          </a:p>
          <a:p>
            <a:pPr indent="0" lvl="0" marL="0" rtl="0" algn="l">
              <a:lnSpc>
                <a:spcPct val="90000"/>
              </a:lnSpc>
              <a:spcBef>
                <a:spcPts val="0"/>
              </a:spcBef>
              <a:spcAft>
                <a:spcPts val="0"/>
              </a:spcAft>
              <a:buClr>
                <a:schemeClr val="lt1"/>
              </a:buClr>
              <a:buSzPts val="2500"/>
              <a:buFont typeface="Arial"/>
              <a:buNone/>
            </a:pPr>
            <a:r>
              <a:t/>
            </a:r>
            <a:endParaRPr/>
          </a:p>
        </p:txBody>
      </p:sp>
      <p:pic>
        <p:nvPicPr>
          <p:cNvPr id="112" name="Google Shape;112;p25"/>
          <p:cNvPicPr preferRelativeResize="0"/>
          <p:nvPr/>
        </p:nvPicPr>
        <p:blipFill>
          <a:blip r:embed="rId3">
            <a:alphaModFix/>
          </a:blip>
          <a:stretch>
            <a:fillRect/>
          </a:stretch>
        </p:blipFill>
        <p:spPr>
          <a:xfrm>
            <a:off x="5878275" y="168325"/>
            <a:ext cx="3155650" cy="833950"/>
          </a:xfrm>
          <a:prstGeom prst="rect">
            <a:avLst/>
          </a:prstGeom>
          <a:noFill/>
          <a:ln>
            <a:noFill/>
          </a:ln>
        </p:spPr>
      </p:pic>
      <p:sp>
        <p:nvSpPr>
          <p:cNvPr id="113" name="Google Shape;113;p25"/>
          <p:cNvSpPr txBox="1"/>
          <p:nvPr>
            <p:ph type="title"/>
          </p:nvPr>
        </p:nvSpPr>
        <p:spPr>
          <a:xfrm>
            <a:off x="380550" y="256500"/>
            <a:ext cx="2266500" cy="657600"/>
          </a:xfrm>
          <a:prstGeom prst="rect">
            <a:avLst/>
          </a:prstGeom>
          <a:solidFill>
            <a:srgbClr val="8A2332"/>
          </a:solid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lt1"/>
              </a:buClr>
              <a:buSzPts val="2500"/>
              <a:buFont typeface="Arial"/>
              <a:buNone/>
            </a:pPr>
            <a:r>
              <a:rPr lang="en" sz="4200"/>
              <a:t>CDR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497700" y="249275"/>
            <a:ext cx="81486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Hardware Block Diagram</a:t>
            </a:r>
            <a:endParaRPr/>
          </a:p>
        </p:txBody>
      </p:sp>
      <p:sp>
        <p:nvSpPr>
          <p:cNvPr id="231" name="Google Shape;231;p34"/>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232" name="Google Shape;232;p34"/>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233" name="Google Shape;233;p34"/>
          <p:cNvPicPr preferRelativeResize="0"/>
          <p:nvPr/>
        </p:nvPicPr>
        <p:blipFill>
          <a:blip r:embed="rId3">
            <a:alphaModFix/>
          </a:blip>
          <a:stretch>
            <a:fillRect/>
          </a:stretch>
        </p:blipFill>
        <p:spPr>
          <a:xfrm>
            <a:off x="-487525" y="393825"/>
            <a:ext cx="9682800" cy="37998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466646" y="25522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Software </a:t>
            </a:r>
            <a:r>
              <a:rPr lang="en"/>
              <a:t>Block </a:t>
            </a:r>
            <a:endParaRPr/>
          </a:p>
          <a:p>
            <a:pPr indent="0" lvl="0" marL="0" marR="0" rtl="0" algn="l">
              <a:lnSpc>
                <a:spcPct val="90000"/>
              </a:lnSpc>
              <a:spcBef>
                <a:spcPts val="0"/>
              </a:spcBef>
              <a:spcAft>
                <a:spcPts val="0"/>
              </a:spcAft>
              <a:buClr>
                <a:srgbClr val="910513"/>
              </a:buClr>
              <a:buSzPts val="2500"/>
              <a:buFont typeface="Arial"/>
              <a:buNone/>
            </a:pPr>
            <a:r>
              <a:rPr lang="en"/>
              <a:t>Diagram</a:t>
            </a:r>
            <a:endParaRPr/>
          </a:p>
        </p:txBody>
      </p:sp>
      <p:sp>
        <p:nvSpPr>
          <p:cNvPr id="239" name="Google Shape;239;p35"/>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240" name="Google Shape;240;p35"/>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241" name="Google Shape;241;p35"/>
          <p:cNvPicPr preferRelativeResize="0"/>
          <p:nvPr/>
        </p:nvPicPr>
        <p:blipFill>
          <a:blip r:embed="rId3">
            <a:alphaModFix/>
          </a:blip>
          <a:stretch>
            <a:fillRect/>
          </a:stretch>
        </p:blipFill>
        <p:spPr>
          <a:xfrm>
            <a:off x="210800" y="-342175"/>
            <a:ext cx="9113548" cy="493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910513"/>
                </a:solidFill>
              </a:rPr>
              <a:t>System Hardware</a:t>
            </a:r>
            <a:endParaRPr sz="5200"/>
          </a:p>
        </p:txBody>
      </p:sp>
      <p:sp>
        <p:nvSpPr>
          <p:cNvPr id="247" name="Google Shape;247;p36"/>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10513"/>
                </a:solidFill>
              </a:rPr>
              <a:t>Coaster</a:t>
            </a:r>
            <a:endParaRPr sz="4000"/>
          </a:p>
        </p:txBody>
      </p:sp>
      <p:sp>
        <p:nvSpPr>
          <p:cNvPr id="253" name="Google Shape;253;p37"/>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474133" y="554075"/>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Coaster: MDR</a:t>
            </a:r>
            <a:endParaRPr/>
          </a:p>
        </p:txBody>
      </p:sp>
      <p:sp>
        <p:nvSpPr>
          <p:cNvPr id="259" name="Google Shape;259;p38"/>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pic>
        <p:nvPicPr>
          <p:cNvPr id="260" name="Google Shape;260;p38"/>
          <p:cNvPicPr preferRelativeResize="0"/>
          <p:nvPr/>
        </p:nvPicPr>
        <p:blipFill>
          <a:blip r:embed="rId3">
            <a:alphaModFix/>
          </a:blip>
          <a:stretch>
            <a:fillRect/>
          </a:stretch>
        </p:blipFill>
        <p:spPr>
          <a:xfrm>
            <a:off x="3728000" y="402275"/>
            <a:ext cx="4055775" cy="3582249"/>
          </a:xfrm>
          <a:prstGeom prst="rect">
            <a:avLst/>
          </a:prstGeom>
          <a:noFill/>
          <a:ln>
            <a:noFill/>
          </a:ln>
        </p:spPr>
      </p:pic>
      <p:pic>
        <p:nvPicPr>
          <p:cNvPr id="261" name="Google Shape;261;p38"/>
          <p:cNvPicPr preferRelativeResize="0"/>
          <p:nvPr/>
        </p:nvPicPr>
        <p:blipFill>
          <a:blip r:embed="rId4">
            <a:alphaModFix/>
          </a:blip>
          <a:stretch>
            <a:fillRect/>
          </a:stretch>
        </p:blipFill>
        <p:spPr>
          <a:xfrm>
            <a:off x="970713" y="1067663"/>
            <a:ext cx="1724025" cy="1171575"/>
          </a:xfrm>
          <a:prstGeom prst="rect">
            <a:avLst/>
          </a:prstGeom>
          <a:noFill/>
          <a:ln>
            <a:noFill/>
          </a:ln>
        </p:spPr>
      </p:pic>
      <p:pic>
        <p:nvPicPr>
          <p:cNvPr id="262" name="Google Shape;262;p38"/>
          <p:cNvPicPr preferRelativeResize="0"/>
          <p:nvPr/>
        </p:nvPicPr>
        <p:blipFill>
          <a:blip r:embed="rId5">
            <a:alphaModFix/>
          </a:blip>
          <a:stretch>
            <a:fillRect/>
          </a:stretch>
        </p:blipFill>
        <p:spPr>
          <a:xfrm rot="-5400000">
            <a:off x="787713" y="1686400"/>
            <a:ext cx="2090053" cy="3326243"/>
          </a:xfrm>
          <a:prstGeom prst="rect">
            <a:avLst/>
          </a:prstGeom>
          <a:noFill/>
          <a:ln>
            <a:noFill/>
          </a:ln>
        </p:spPr>
      </p:pic>
      <p:sp>
        <p:nvSpPr>
          <p:cNvPr id="263" name="Google Shape;263;p38"/>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474125" y="554075"/>
            <a:ext cx="30825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Coaster: CDR</a:t>
            </a:r>
            <a:endParaRPr/>
          </a:p>
          <a:p>
            <a:pPr indent="0" lvl="0" marL="0" rtl="0" algn="l">
              <a:spcBef>
                <a:spcPts val="0"/>
              </a:spcBef>
              <a:spcAft>
                <a:spcPts val="0"/>
              </a:spcAft>
              <a:buNone/>
            </a:pPr>
            <a:r>
              <a:t/>
            </a:r>
            <a:endParaRPr/>
          </a:p>
        </p:txBody>
      </p:sp>
      <p:sp>
        <p:nvSpPr>
          <p:cNvPr id="269" name="Google Shape;269;p39"/>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270" name="Google Shape;270;p39"/>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271" name="Google Shape;271;p39"/>
          <p:cNvPicPr preferRelativeResize="0"/>
          <p:nvPr/>
        </p:nvPicPr>
        <p:blipFill>
          <a:blip r:embed="rId3">
            <a:alphaModFix/>
          </a:blip>
          <a:stretch>
            <a:fillRect/>
          </a:stretch>
        </p:blipFill>
        <p:spPr>
          <a:xfrm>
            <a:off x="4944776" y="180774"/>
            <a:ext cx="3911946" cy="3839851"/>
          </a:xfrm>
          <a:prstGeom prst="rect">
            <a:avLst/>
          </a:prstGeom>
          <a:noFill/>
          <a:ln>
            <a:noFill/>
          </a:ln>
        </p:spPr>
      </p:pic>
      <p:pic>
        <p:nvPicPr>
          <p:cNvPr id="272" name="Google Shape;272;p39"/>
          <p:cNvPicPr preferRelativeResize="0"/>
          <p:nvPr/>
        </p:nvPicPr>
        <p:blipFill>
          <a:blip r:embed="rId4">
            <a:alphaModFix/>
          </a:blip>
          <a:stretch>
            <a:fillRect/>
          </a:stretch>
        </p:blipFill>
        <p:spPr>
          <a:xfrm>
            <a:off x="380125" y="934339"/>
            <a:ext cx="4376926" cy="3274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0"/>
          <p:cNvPicPr preferRelativeResize="0"/>
          <p:nvPr/>
        </p:nvPicPr>
        <p:blipFill>
          <a:blip r:embed="rId3">
            <a:alphaModFix/>
          </a:blip>
          <a:stretch>
            <a:fillRect/>
          </a:stretch>
        </p:blipFill>
        <p:spPr>
          <a:xfrm rot="-5400000">
            <a:off x="2889250" y="152400"/>
            <a:ext cx="3365488" cy="4838700"/>
          </a:xfrm>
          <a:prstGeom prst="rect">
            <a:avLst/>
          </a:prstGeom>
          <a:noFill/>
          <a:ln>
            <a:noFill/>
          </a:ln>
        </p:spPr>
      </p:pic>
      <p:sp>
        <p:nvSpPr>
          <p:cNvPr id="278" name="Google Shape;278;p40"/>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474123" y="554075"/>
            <a:ext cx="31266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Coaster: FPR PCB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84" name="Google Shape;284;p41"/>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285" name="Google Shape;285;p41"/>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286" name="Google Shape;286;p41"/>
          <p:cNvPicPr preferRelativeResize="0"/>
          <p:nvPr/>
        </p:nvPicPr>
        <p:blipFill>
          <a:blip r:embed="rId3">
            <a:alphaModFix/>
          </a:blip>
          <a:stretch>
            <a:fillRect/>
          </a:stretch>
        </p:blipFill>
        <p:spPr>
          <a:xfrm>
            <a:off x="3502975" y="108000"/>
            <a:ext cx="3340150" cy="4242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10513"/>
                </a:solidFill>
              </a:rPr>
              <a:t>Caller</a:t>
            </a:r>
            <a:endParaRPr sz="4000"/>
          </a:p>
        </p:txBody>
      </p:sp>
      <p:sp>
        <p:nvSpPr>
          <p:cNvPr id="292" name="Google Shape;292;p42"/>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solidFill>
                  <a:srgbClr val="8A2332"/>
                </a:solidFill>
              </a:rPr>
              <a:t>Subsystem</a:t>
            </a:r>
            <a:r>
              <a:rPr lang="en">
                <a:solidFill>
                  <a:srgbClr val="8A2332"/>
                </a:solidFill>
              </a:rPr>
              <a:t>: Caller PCB</a:t>
            </a:r>
            <a:endParaRPr>
              <a:solidFill>
                <a:srgbClr val="8A2332"/>
              </a:solidFill>
            </a:endParaRPr>
          </a:p>
          <a:p>
            <a:pPr indent="0" lvl="0" marL="0" marR="0" rtl="0" algn="l">
              <a:lnSpc>
                <a:spcPct val="90000"/>
              </a:lnSpc>
              <a:spcBef>
                <a:spcPts val="0"/>
              </a:spcBef>
              <a:spcAft>
                <a:spcPts val="0"/>
              </a:spcAft>
              <a:buClr>
                <a:srgbClr val="910513"/>
              </a:buClr>
              <a:buSzPts val="2500"/>
              <a:buFont typeface="Arial"/>
              <a:buNone/>
            </a:pPr>
            <a:r>
              <a:t/>
            </a:r>
            <a:endParaRPr>
              <a:solidFill>
                <a:schemeClr val="dk1"/>
              </a:solidFill>
              <a:highlight>
                <a:schemeClr val="lt1"/>
              </a:highlight>
            </a:endParaRPr>
          </a:p>
        </p:txBody>
      </p:sp>
      <p:sp>
        <p:nvSpPr>
          <p:cNvPr id="298" name="Google Shape;298;p43"/>
          <p:cNvSpPr txBox="1"/>
          <p:nvPr>
            <p:ph idx="2" type="body"/>
          </p:nvPr>
        </p:nvSpPr>
        <p:spPr>
          <a:xfrm>
            <a:off x="4040626" y="4698725"/>
            <a:ext cx="42174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299" name="Google Shape;299;p43"/>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00" name="Google Shape;300;p43"/>
          <p:cNvPicPr preferRelativeResize="0"/>
          <p:nvPr/>
        </p:nvPicPr>
        <p:blipFill>
          <a:blip r:embed="rId3">
            <a:alphaModFix/>
          </a:blip>
          <a:stretch>
            <a:fillRect/>
          </a:stretch>
        </p:blipFill>
        <p:spPr>
          <a:xfrm>
            <a:off x="3302150" y="1190950"/>
            <a:ext cx="3094000" cy="3149950"/>
          </a:xfrm>
          <a:prstGeom prst="rect">
            <a:avLst/>
          </a:prstGeom>
          <a:noFill/>
          <a:ln>
            <a:noFill/>
          </a:ln>
        </p:spPr>
      </p:pic>
      <p:sp>
        <p:nvSpPr>
          <p:cNvPr id="301" name="Google Shape;301;p43"/>
          <p:cNvSpPr txBox="1"/>
          <p:nvPr/>
        </p:nvSpPr>
        <p:spPr>
          <a:xfrm>
            <a:off x="4220500" y="839000"/>
            <a:ext cx="1257300" cy="42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700">
                <a:solidFill>
                  <a:srgbClr val="8A2332"/>
                </a:solidFill>
              </a:rPr>
              <a:t>CDR</a:t>
            </a:r>
            <a:endParaRPr sz="600"/>
          </a:p>
        </p:txBody>
      </p:sp>
      <p:sp>
        <p:nvSpPr>
          <p:cNvPr id="302" name="Google Shape;302;p43"/>
          <p:cNvSpPr txBox="1"/>
          <p:nvPr/>
        </p:nvSpPr>
        <p:spPr>
          <a:xfrm>
            <a:off x="7127375" y="802600"/>
            <a:ext cx="1257300" cy="42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700">
                <a:solidFill>
                  <a:srgbClr val="8A2332"/>
                </a:solidFill>
              </a:rPr>
              <a:t>FP</a:t>
            </a:r>
            <a:r>
              <a:rPr b="1" lang="en" sz="1700">
                <a:solidFill>
                  <a:srgbClr val="8A2332"/>
                </a:solidFill>
              </a:rPr>
              <a:t>R</a:t>
            </a:r>
            <a:endParaRPr sz="600"/>
          </a:p>
        </p:txBody>
      </p:sp>
      <p:pic>
        <p:nvPicPr>
          <p:cNvPr id="303" name="Google Shape;303;p43"/>
          <p:cNvPicPr preferRelativeResize="0"/>
          <p:nvPr/>
        </p:nvPicPr>
        <p:blipFill>
          <a:blip r:embed="rId4">
            <a:alphaModFix/>
          </a:blip>
          <a:stretch>
            <a:fillRect/>
          </a:stretch>
        </p:blipFill>
        <p:spPr>
          <a:xfrm>
            <a:off x="6627650" y="1154550"/>
            <a:ext cx="2256746" cy="3149949"/>
          </a:xfrm>
          <a:prstGeom prst="rect">
            <a:avLst/>
          </a:prstGeom>
          <a:noFill/>
          <a:ln>
            <a:noFill/>
          </a:ln>
        </p:spPr>
      </p:pic>
      <p:pic>
        <p:nvPicPr>
          <p:cNvPr id="304" name="Google Shape;304;p43"/>
          <p:cNvPicPr preferRelativeResize="0"/>
          <p:nvPr/>
        </p:nvPicPr>
        <p:blipFill>
          <a:blip r:embed="rId5">
            <a:alphaModFix/>
          </a:blip>
          <a:stretch>
            <a:fillRect/>
          </a:stretch>
        </p:blipFill>
        <p:spPr>
          <a:xfrm>
            <a:off x="274550" y="1190950"/>
            <a:ext cx="2796100" cy="3149949"/>
          </a:xfrm>
          <a:prstGeom prst="rect">
            <a:avLst/>
          </a:prstGeom>
          <a:noFill/>
          <a:ln>
            <a:noFill/>
          </a:ln>
        </p:spPr>
      </p:pic>
      <p:sp>
        <p:nvSpPr>
          <p:cNvPr id="305" name="Google Shape;305;p43"/>
          <p:cNvSpPr txBox="1"/>
          <p:nvPr/>
        </p:nvSpPr>
        <p:spPr>
          <a:xfrm>
            <a:off x="1043950" y="839000"/>
            <a:ext cx="1257300" cy="42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700">
                <a:solidFill>
                  <a:srgbClr val="8A2332"/>
                </a:solidFill>
              </a:rPr>
              <a:t>M</a:t>
            </a:r>
            <a:r>
              <a:rPr b="1" lang="en" sz="1700">
                <a:solidFill>
                  <a:srgbClr val="8A2332"/>
                </a:solidFill>
              </a:rPr>
              <a:t>DR</a:t>
            </a:r>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6"/>
          <p:cNvSpPr txBox="1"/>
          <p:nvPr>
            <p:ph type="title"/>
          </p:nvPr>
        </p:nvSpPr>
        <p:spPr>
          <a:xfrm>
            <a:off x="292642" y="3989329"/>
            <a:ext cx="6366900" cy="444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500"/>
              <a:buFont typeface="Arial"/>
              <a:buNone/>
            </a:pPr>
            <a:r>
              <a:rPr lang="en"/>
              <a:t>The Team</a:t>
            </a:r>
            <a:endParaRPr/>
          </a:p>
        </p:txBody>
      </p:sp>
      <p:pic>
        <p:nvPicPr>
          <p:cNvPr id="120" name="Google Shape;120;p26"/>
          <p:cNvPicPr preferRelativeResize="0"/>
          <p:nvPr/>
        </p:nvPicPr>
        <p:blipFill rotWithShape="1">
          <a:blip r:embed="rId3">
            <a:alphaModFix/>
          </a:blip>
          <a:srcRect b="0" l="22943" r="11914" t="8475"/>
          <a:stretch/>
        </p:blipFill>
        <p:spPr>
          <a:xfrm>
            <a:off x="138113" y="785238"/>
            <a:ext cx="1693076" cy="1786499"/>
          </a:xfrm>
          <a:prstGeom prst="rect">
            <a:avLst/>
          </a:prstGeom>
          <a:noFill/>
          <a:ln>
            <a:noFill/>
          </a:ln>
        </p:spPr>
      </p:pic>
      <p:sp>
        <p:nvSpPr>
          <p:cNvPr id="121" name="Google Shape;121;p26"/>
          <p:cNvSpPr txBox="1"/>
          <p:nvPr/>
        </p:nvSpPr>
        <p:spPr>
          <a:xfrm>
            <a:off x="49863" y="2708713"/>
            <a:ext cx="2033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Omar Areiqat </a:t>
            </a:r>
            <a:endParaRPr>
              <a:solidFill>
                <a:schemeClr val="lt1"/>
              </a:solidFill>
            </a:endParaRPr>
          </a:p>
          <a:p>
            <a:pPr indent="0" lvl="0" marL="0" rtl="0" algn="ctr">
              <a:spcBef>
                <a:spcPts val="0"/>
              </a:spcBef>
              <a:spcAft>
                <a:spcPts val="0"/>
              </a:spcAft>
              <a:buNone/>
            </a:pPr>
            <a:r>
              <a:rPr lang="en">
                <a:solidFill>
                  <a:schemeClr val="lt1"/>
                </a:solidFill>
              </a:rPr>
              <a:t>CompE</a:t>
            </a:r>
            <a:endParaRPr>
              <a:solidFill>
                <a:schemeClr val="lt1"/>
              </a:solidFill>
            </a:endParaRPr>
          </a:p>
          <a:p>
            <a:pPr indent="0" lvl="0" marL="0" rtl="0" algn="ctr">
              <a:spcBef>
                <a:spcPts val="0"/>
              </a:spcBef>
              <a:spcAft>
                <a:spcPts val="0"/>
              </a:spcAft>
              <a:buNone/>
            </a:pPr>
            <a:r>
              <a:rPr lang="en">
                <a:solidFill>
                  <a:srgbClr val="8A2332"/>
                </a:solidFill>
              </a:rPr>
              <a:t>Budget</a:t>
            </a:r>
            <a:r>
              <a:rPr lang="en">
                <a:solidFill>
                  <a:srgbClr val="8A2332"/>
                </a:solidFill>
              </a:rPr>
              <a:t> Lead</a:t>
            </a:r>
            <a:endParaRPr>
              <a:solidFill>
                <a:srgbClr val="8A2332"/>
              </a:solidFill>
            </a:endParaRPr>
          </a:p>
          <a:p>
            <a:pPr indent="0" lvl="0" marL="0" rtl="0" algn="ctr">
              <a:spcBef>
                <a:spcPts val="0"/>
              </a:spcBef>
              <a:spcAft>
                <a:spcPts val="0"/>
              </a:spcAft>
              <a:buNone/>
            </a:pPr>
            <a:r>
              <a:rPr lang="en">
                <a:solidFill>
                  <a:schemeClr val="dk1"/>
                </a:solidFill>
              </a:rPr>
              <a:t>Movement and Power</a:t>
            </a:r>
            <a:endParaRPr>
              <a:solidFill>
                <a:schemeClr val="dk1"/>
              </a:solidFill>
            </a:endParaRPr>
          </a:p>
        </p:txBody>
      </p:sp>
      <p:sp>
        <p:nvSpPr>
          <p:cNvPr id="122" name="Google Shape;122;p26"/>
          <p:cNvSpPr txBox="1"/>
          <p:nvPr/>
        </p:nvSpPr>
        <p:spPr>
          <a:xfrm>
            <a:off x="2082975" y="2708725"/>
            <a:ext cx="1521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Jina Song </a:t>
            </a:r>
            <a:endParaRPr>
              <a:solidFill>
                <a:srgbClr val="FFFFFF"/>
              </a:solidFill>
            </a:endParaRPr>
          </a:p>
          <a:p>
            <a:pPr indent="0" lvl="0" marL="0" rtl="0" algn="ctr">
              <a:spcBef>
                <a:spcPts val="0"/>
              </a:spcBef>
              <a:spcAft>
                <a:spcPts val="0"/>
              </a:spcAft>
              <a:buNone/>
            </a:pPr>
            <a:r>
              <a:rPr lang="en">
                <a:solidFill>
                  <a:srgbClr val="FFFFFF"/>
                </a:solidFill>
              </a:rPr>
              <a:t>EE</a:t>
            </a:r>
            <a:endParaRPr>
              <a:solidFill>
                <a:srgbClr val="FFFFFF"/>
              </a:solidFill>
            </a:endParaRPr>
          </a:p>
          <a:p>
            <a:pPr indent="0" lvl="0" marL="0" rtl="0" algn="ctr">
              <a:spcBef>
                <a:spcPts val="0"/>
              </a:spcBef>
              <a:spcAft>
                <a:spcPts val="0"/>
              </a:spcAft>
              <a:buNone/>
            </a:pPr>
            <a:r>
              <a:rPr lang="en">
                <a:solidFill>
                  <a:srgbClr val="8A2332"/>
                </a:solidFill>
              </a:rPr>
              <a:t>PCB Lead</a:t>
            </a:r>
            <a:endParaRPr>
              <a:solidFill>
                <a:srgbClr val="8A2332"/>
              </a:solidFill>
            </a:endParaRPr>
          </a:p>
          <a:p>
            <a:pPr indent="0" lvl="0" marL="0" rtl="0" algn="ctr">
              <a:spcBef>
                <a:spcPts val="0"/>
              </a:spcBef>
              <a:spcAft>
                <a:spcPts val="0"/>
              </a:spcAft>
              <a:buNone/>
            </a:pPr>
            <a:r>
              <a:rPr lang="en">
                <a:solidFill>
                  <a:schemeClr val="dk1"/>
                </a:solidFill>
              </a:rPr>
              <a:t>Design</a:t>
            </a:r>
            <a:endParaRPr>
              <a:solidFill>
                <a:schemeClr val="dk1"/>
              </a:solidFill>
            </a:endParaRPr>
          </a:p>
        </p:txBody>
      </p:sp>
      <p:sp>
        <p:nvSpPr>
          <p:cNvPr id="123" name="Google Shape;123;p26"/>
          <p:cNvSpPr txBox="1"/>
          <p:nvPr/>
        </p:nvSpPr>
        <p:spPr>
          <a:xfrm>
            <a:off x="3517050" y="2708725"/>
            <a:ext cx="2109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Vedatman Soham Basu CompE</a:t>
            </a:r>
            <a:endParaRPr>
              <a:solidFill>
                <a:schemeClr val="lt1"/>
              </a:solidFill>
            </a:endParaRPr>
          </a:p>
          <a:p>
            <a:pPr indent="0" lvl="0" marL="0" rtl="0" algn="ctr">
              <a:spcBef>
                <a:spcPts val="0"/>
              </a:spcBef>
              <a:spcAft>
                <a:spcPts val="0"/>
              </a:spcAft>
              <a:buNone/>
            </a:pPr>
            <a:r>
              <a:rPr lang="en">
                <a:solidFill>
                  <a:srgbClr val="8A2332"/>
                </a:solidFill>
              </a:rPr>
              <a:t>Software Lead</a:t>
            </a:r>
            <a:endParaRPr>
              <a:solidFill>
                <a:srgbClr val="8A2332"/>
              </a:solidFill>
            </a:endParaRPr>
          </a:p>
          <a:p>
            <a:pPr indent="0" lvl="0" marL="0" rtl="0" algn="ctr">
              <a:spcBef>
                <a:spcPts val="0"/>
              </a:spcBef>
              <a:spcAft>
                <a:spcPts val="0"/>
              </a:spcAft>
              <a:buNone/>
            </a:pPr>
            <a:r>
              <a:rPr lang="en">
                <a:solidFill>
                  <a:schemeClr val="dk1"/>
                </a:solidFill>
              </a:rPr>
              <a:t>Sensors</a:t>
            </a:r>
            <a:endParaRPr>
              <a:solidFill>
                <a:schemeClr val="dk1"/>
              </a:solidFill>
            </a:endParaRPr>
          </a:p>
        </p:txBody>
      </p:sp>
      <p:sp>
        <p:nvSpPr>
          <p:cNvPr id="124" name="Google Shape;124;p26"/>
          <p:cNvSpPr txBox="1"/>
          <p:nvPr/>
        </p:nvSpPr>
        <p:spPr>
          <a:xfrm>
            <a:off x="5626950" y="2708725"/>
            <a:ext cx="1788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Redwan Rahman</a:t>
            </a:r>
            <a:endParaRPr>
              <a:solidFill>
                <a:schemeClr val="lt1"/>
              </a:solidFill>
            </a:endParaRPr>
          </a:p>
          <a:p>
            <a:pPr indent="0" lvl="0" marL="0" rtl="0" algn="ctr">
              <a:spcBef>
                <a:spcPts val="0"/>
              </a:spcBef>
              <a:spcAft>
                <a:spcPts val="0"/>
              </a:spcAft>
              <a:buNone/>
            </a:pPr>
            <a:r>
              <a:rPr lang="en">
                <a:solidFill>
                  <a:schemeClr val="lt1"/>
                </a:solidFill>
              </a:rPr>
              <a:t>CompE</a:t>
            </a:r>
            <a:endParaRPr>
              <a:solidFill>
                <a:schemeClr val="lt1"/>
              </a:solidFill>
            </a:endParaRPr>
          </a:p>
          <a:p>
            <a:pPr indent="0" lvl="0" marL="0" rtl="0" algn="ctr">
              <a:spcBef>
                <a:spcPts val="0"/>
              </a:spcBef>
              <a:spcAft>
                <a:spcPts val="0"/>
              </a:spcAft>
              <a:buNone/>
            </a:pPr>
            <a:r>
              <a:rPr lang="en">
                <a:solidFill>
                  <a:srgbClr val="910513"/>
                </a:solidFill>
              </a:rPr>
              <a:t>Logistic Lead</a:t>
            </a:r>
            <a:endParaRPr>
              <a:solidFill>
                <a:srgbClr val="910513"/>
              </a:solidFill>
            </a:endParaRPr>
          </a:p>
          <a:p>
            <a:pPr indent="0" lvl="0" marL="0" rtl="0" algn="ctr">
              <a:spcBef>
                <a:spcPts val="0"/>
              </a:spcBef>
              <a:spcAft>
                <a:spcPts val="0"/>
              </a:spcAft>
              <a:buNone/>
            </a:pPr>
            <a:r>
              <a:rPr lang="en">
                <a:solidFill>
                  <a:schemeClr val="dk1"/>
                </a:solidFill>
              </a:rPr>
              <a:t>Positioning</a:t>
            </a:r>
            <a:endParaRPr>
              <a:solidFill>
                <a:schemeClr val="dk1"/>
              </a:solidFill>
            </a:endParaRPr>
          </a:p>
        </p:txBody>
      </p:sp>
      <p:sp>
        <p:nvSpPr>
          <p:cNvPr id="125" name="Google Shape;125;p26"/>
          <p:cNvSpPr txBox="1"/>
          <p:nvPr/>
        </p:nvSpPr>
        <p:spPr>
          <a:xfrm>
            <a:off x="7357675" y="2924275"/>
            <a:ext cx="169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William Leonard</a:t>
            </a:r>
            <a:endParaRPr b="1">
              <a:solidFill>
                <a:schemeClr val="lt1"/>
              </a:solidFill>
            </a:endParaRPr>
          </a:p>
          <a:p>
            <a:pPr indent="0" lvl="0" marL="0" rtl="0" algn="ctr">
              <a:spcBef>
                <a:spcPts val="0"/>
              </a:spcBef>
              <a:spcAft>
                <a:spcPts val="0"/>
              </a:spcAft>
              <a:buNone/>
            </a:pPr>
            <a:r>
              <a:rPr lang="en">
                <a:solidFill>
                  <a:srgbClr val="8A2332"/>
                </a:solidFill>
              </a:rPr>
              <a:t>Advisor</a:t>
            </a:r>
            <a:endParaRPr>
              <a:solidFill>
                <a:srgbClr val="8A2332"/>
              </a:solidFill>
            </a:endParaRPr>
          </a:p>
        </p:txBody>
      </p:sp>
      <p:sp>
        <p:nvSpPr>
          <p:cNvPr id="126" name="Google Shape;126;p26"/>
          <p:cNvSpPr txBox="1"/>
          <p:nvPr>
            <p:ph idx="11" type="ftr"/>
          </p:nvPr>
        </p:nvSpPr>
        <p:spPr>
          <a:xfrm>
            <a:off x="8291649" y="46918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sz="900"/>
              <a:t>Page </a:t>
            </a:r>
            <a:fld id="{00000000-1234-1234-1234-123412341234}" type="slidenum">
              <a:rPr lang="en" sz="900"/>
              <a:t>‹#›</a:t>
            </a:fld>
            <a:endParaRPr sz="900"/>
          </a:p>
        </p:txBody>
      </p:sp>
      <p:pic>
        <p:nvPicPr>
          <p:cNvPr id="127" name="Google Shape;127;p26"/>
          <p:cNvPicPr preferRelativeResize="0"/>
          <p:nvPr/>
        </p:nvPicPr>
        <p:blipFill rotWithShape="1">
          <a:blip r:embed="rId4">
            <a:alphaModFix/>
          </a:blip>
          <a:srcRect b="2162" l="0" r="0" t="0"/>
          <a:stretch/>
        </p:blipFill>
        <p:spPr>
          <a:xfrm>
            <a:off x="7406168" y="897600"/>
            <a:ext cx="1596207" cy="1561725"/>
          </a:xfrm>
          <a:prstGeom prst="rect">
            <a:avLst/>
          </a:prstGeom>
          <a:noFill/>
          <a:ln>
            <a:noFill/>
          </a:ln>
        </p:spPr>
      </p:pic>
      <p:pic>
        <p:nvPicPr>
          <p:cNvPr id="128" name="Google Shape;128;p26"/>
          <p:cNvPicPr preferRelativeResize="0"/>
          <p:nvPr/>
        </p:nvPicPr>
        <p:blipFill rotWithShape="1">
          <a:blip r:embed="rId5">
            <a:alphaModFix/>
          </a:blip>
          <a:srcRect b="12079" l="0" r="0" t="10142"/>
          <a:stretch/>
        </p:blipFill>
        <p:spPr>
          <a:xfrm>
            <a:off x="5674800" y="800551"/>
            <a:ext cx="1693202" cy="1755899"/>
          </a:xfrm>
          <a:prstGeom prst="rect">
            <a:avLst/>
          </a:prstGeom>
          <a:noFill/>
          <a:ln>
            <a:noFill/>
          </a:ln>
        </p:spPr>
      </p:pic>
      <p:pic>
        <p:nvPicPr>
          <p:cNvPr id="129" name="Google Shape;129;p26"/>
          <p:cNvPicPr preferRelativeResize="0"/>
          <p:nvPr/>
        </p:nvPicPr>
        <p:blipFill rotWithShape="1">
          <a:blip r:embed="rId6">
            <a:alphaModFix/>
          </a:blip>
          <a:srcRect b="14322" l="0" r="0" t="10217"/>
          <a:stretch/>
        </p:blipFill>
        <p:spPr>
          <a:xfrm>
            <a:off x="1995688" y="793200"/>
            <a:ext cx="1596200" cy="1770590"/>
          </a:xfrm>
          <a:prstGeom prst="rect">
            <a:avLst/>
          </a:prstGeom>
          <a:noFill/>
          <a:ln>
            <a:noFill/>
          </a:ln>
        </p:spPr>
      </p:pic>
      <p:pic>
        <p:nvPicPr>
          <p:cNvPr id="130" name="Google Shape;130;p26"/>
          <p:cNvPicPr preferRelativeResize="0"/>
          <p:nvPr/>
        </p:nvPicPr>
        <p:blipFill rotWithShape="1">
          <a:blip r:embed="rId7">
            <a:alphaModFix/>
          </a:blip>
          <a:srcRect b="11154" l="0" r="0" t="13373"/>
          <a:stretch/>
        </p:blipFill>
        <p:spPr>
          <a:xfrm>
            <a:off x="3738887" y="778400"/>
            <a:ext cx="1788899" cy="18002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10513"/>
                </a:solidFill>
              </a:rPr>
              <a:t>Sensors</a:t>
            </a:r>
            <a:endParaRPr sz="4000"/>
          </a:p>
        </p:txBody>
      </p:sp>
      <p:sp>
        <p:nvSpPr>
          <p:cNvPr id="311" name="Google Shape;311;p44"/>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solidFill>
                  <a:srgbClr val="8A2332"/>
                </a:solidFill>
              </a:rPr>
              <a:t>Subsystem: </a:t>
            </a:r>
            <a:r>
              <a:rPr lang="en">
                <a:solidFill>
                  <a:srgbClr val="8A2332"/>
                </a:solidFill>
              </a:rPr>
              <a:t>Collision</a:t>
            </a:r>
            <a:r>
              <a:rPr lang="en">
                <a:solidFill>
                  <a:srgbClr val="8A2332"/>
                </a:solidFill>
              </a:rPr>
              <a:t> and Cliff Detection</a:t>
            </a:r>
            <a:endParaRPr>
              <a:solidFill>
                <a:srgbClr val="8A2332"/>
              </a:solidFill>
            </a:endParaRPr>
          </a:p>
          <a:p>
            <a:pPr indent="0" lvl="0" marL="0" marR="0" rtl="0" algn="l">
              <a:lnSpc>
                <a:spcPct val="90000"/>
              </a:lnSpc>
              <a:spcBef>
                <a:spcPts val="0"/>
              </a:spcBef>
              <a:spcAft>
                <a:spcPts val="0"/>
              </a:spcAft>
              <a:buClr>
                <a:srgbClr val="910513"/>
              </a:buClr>
              <a:buSzPts val="2500"/>
              <a:buFont typeface="Arial"/>
              <a:buNone/>
            </a:pPr>
            <a:r>
              <a:t/>
            </a:r>
            <a:endParaRPr>
              <a:solidFill>
                <a:schemeClr val="dk1"/>
              </a:solidFill>
              <a:highlight>
                <a:schemeClr val="lt1"/>
              </a:highlight>
            </a:endParaRPr>
          </a:p>
        </p:txBody>
      </p:sp>
      <p:sp>
        <p:nvSpPr>
          <p:cNvPr id="317" name="Google Shape;317;p45"/>
          <p:cNvSpPr txBox="1"/>
          <p:nvPr>
            <p:ph idx="1" type="body"/>
          </p:nvPr>
        </p:nvSpPr>
        <p:spPr>
          <a:xfrm>
            <a:off x="474125" y="1001600"/>
            <a:ext cx="4474200" cy="2910000"/>
          </a:xfrm>
          <a:prstGeom prst="rect">
            <a:avLst/>
          </a:prstGeom>
          <a:noFill/>
          <a:ln>
            <a:noFill/>
          </a:ln>
        </p:spPr>
        <p:txBody>
          <a:bodyPr anchorCtr="0" anchor="t" bIns="34275" lIns="68575" spcFirstLastPara="1" rIns="68575" wrap="square" tIns="34275">
            <a:noAutofit/>
          </a:bodyPr>
          <a:lstStyle/>
          <a:p>
            <a:pPr indent="-304800" lvl="0" marL="457200" rtl="0" algn="l">
              <a:lnSpc>
                <a:spcPct val="100000"/>
              </a:lnSpc>
              <a:spcBef>
                <a:spcPts val="0"/>
              </a:spcBef>
              <a:spcAft>
                <a:spcPts val="0"/>
              </a:spcAft>
              <a:buSzPts val="1200"/>
              <a:buChar char="●"/>
            </a:pPr>
            <a:r>
              <a:rPr lang="en"/>
              <a:t>Ultrasonic</a:t>
            </a:r>
            <a:endParaRPr/>
          </a:p>
          <a:p>
            <a:pPr indent="-304800" lvl="1" marL="914400" rtl="0" algn="l">
              <a:lnSpc>
                <a:spcPct val="100000"/>
              </a:lnSpc>
              <a:spcBef>
                <a:spcPts val="0"/>
              </a:spcBef>
              <a:spcAft>
                <a:spcPts val="0"/>
              </a:spcAft>
              <a:buSzPts val="1200"/>
              <a:buChar char="○"/>
            </a:pPr>
            <a:r>
              <a:rPr lang="en"/>
              <a:t>Collision detection (CDR)</a:t>
            </a:r>
            <a:endParaRPr/>
          </a:p>
          <a:p>
            <a:pPr indent="-304800" lvl="1" marL="914400" rtl="0" algn="l">
              <a:lnSpc>
                <a:spcPct val="100000"/>
              </a:lnSpc>
              <a:spcBef>
                <a:spcPts val="0"/>
              </a:spcBef>
              <a:spcAft>
                <a:spcPts val="0"/>
              </a:spcAft>
              <a:buSzPts val="1200"/>
              <a:buChar char="○"/>
            </a:pPr>
            <a:r>
              <a:rPr lang="en"/>
              <a:t>Has not changed from before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Light ToF </a:t>
            </a:r>
            <a:endParaRPr sz="1600"/>
          </a:p>
          <a:p>
            <a:pPr indent="-304800" lvl="1" marL="914400" rtl="0" algn="l">
              <a:lnSpc>
                <a:spcPct val="100000"/>
              </a:lnSpc>
              <a:spcBef>
                <a:spcPts val="0"/>
              </a:spcBef>
              <a:spcAft>
                <a:spcPts val="0"/>
              </a:spcAft>
              <a:buSzPts val="1200"/>
              <a:buChar char="○"/>
            </a:pPr>
            <a:r>
              <a:rPr lang="en"/>
              <a:t>Edge Detection (CDR)</a:t>
            </a:r>
            <a:endParaRPr/>
          </a:p>
          <a:p>
            <a:pPr indent="-304800" lvl="1" marL="914400" rtl="0" algn="l">
              <a:lnSpc>
                <a:spcPct val="100000"/>
              </a:lnSpc>
              <a:spcBef>
                <a:spcPts val="0"/>
              </a:spcBef>
              <a:spcAft>
                <a:spcPts val="0"/>
              </a:spcAft>
              <a:buSzPts val="1200"/>
              <a:buChar char="○"/>
            </a:pPr>
            <a:r>
              <a:rPr lang="en"/>
              <a:t>Collision Detection (FPR)</a:t>
            </a:r>
            <a:endParaRPr/>
          </a:p>
          <a:p>
            <a:pPr indent="-304800" lvl="1" marL="914400" rtl="0" algn="l">
              <a:lnSpc>
                <a:spcPct val="100000"/>
              </a:lnSpc>
              <a:spcBef>
                <a:spcPts val="0"/>
              </a:spcBef>
              <a:spcAft>
                <a:spcPts val="0"/>
              </a:spcAft>
              <a:buSzPts val="1200"/>
              <a:buChar char="○"/>
            </a:pPr>
            <a:r>
              <a:rPr lang="en"/>
              <a:t>Easy to implement many at a time</a:t>
            </a:r>
            <a:endParaRPr/>
          </a:p>
          <a:p>
            <a:pPr indent="0" lvl="0" marL="0" rtl="0" algn="l">
              <a:lnSpc>
                <a:spcPct val="100000"/>
              </a:lnSpc>
              <a:spcBef>
                <a:spcPts val="0"/>
              </a:spcBef>
              <a:spcAft>
                <a:spcPts val="0"/>
              </a:spcAft>
              <a:buNone/>
            </a:pPr>
            <a:r>
              <a:t/>
            </a:r>
            <a:endParaRPr/>
          </a:p>
        </p:txBody>
      </p:sp>
      <p:sp>
        <p:nvSpPr>
          <p:cNvPr id="318" name="Google Shape;318;p45"/>
          <p:cNvSpPr txBox="1"/>
          <p:nvPr>
            <p:ph idx="2" type="body"/>
          </p:nvPr>
        </p:nvSpPr>
        <p:spPr>
          <a:xfrm>
            <a:off x="4040626" y="4698725"/>
            <a:ext cx="42174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rPr lang="en"/>
              <a:t>https://www.sparkfun.com/products/14722</a:t>
            </a:r>
            <a:endParaRPr/>
          </a:p>
        </p:txBody>
      </p:sp>
      <p:sp>
        <p:nvSpPr>
          <p:cNvPr id="319" name="Google Shape;319;p45"/>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20" name="Google Shape;320;p45"/>
          <p:cNvPicPr preferRelativeResize="0"/>
          <p:nvPr/>
        </p:nvPicPr>
        <p:blipFill>
          <a:blip r:embed="rId3">
            <a:alphaModFix/>
          </a:blip>
          <a:stretch>
            <a:fillRect/>
          </a:stretch>
        </p:blipFill>
        <p:spPr>
          <a:xfrm>
            <a:off x="5104163" y="1048519"/>
            <a:ext cx="2090326" cy="1568825"/>
          </a:xfrm>
          <a:prstGeom prst="rect">
            <a:avLst/>
          </a:prstGeom>
          <a:noFill/>
          <a:ln>
            <a:noFill/>
          </a:ln>
        </p:spPr>
      </p:pic>
      <p:pic>
        <p:nvPicPr>
          <p:cNvPr id="321" name="Google Shape;321;p45"/>
          <p:cNvPicPr preferRelativeResize="0"/>
          <p:nvPr/>
        </p:nvPicPr>
        <p:blipFill>
          <a:blip r:embed="rId4">
            <a:alphaModFix/>
          </a:blip>
          <a:stretch>
            <a:fillRect/>
          </a:stretch>
        </p:blipFill>
        <p:spPr>
          <a:xfrm>
            <a:off x="5817900" y="2750600"/>
            <a:ext cx="1568825" cy="1568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910513"/>
                </a:solidFill>
              </a:rPr>
              <a:t>Positioning and Rerouting</a:t>
            </a:r>
            <a:endParaRPr sz="5200"/>
          </a:p>
        </p:txBody>
      </p:sp>
      <p:sp>
        <p:nvSpPr>
          <p:cNvPr id="327" name="Google Shape;327;p46"/>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7"/>
          <p:cNvSpPr txBox="1"/>
          <p:nvPr>
            <p:ph idx="1" type="body"/>
          </p:nvPr>
        </p:nvSpPr>
        <p:spPr>
          <a:xfrm>
            <a:off x="81500" y="915250"/>
            <a:ext cx="4675200" cy="2910000"/>
          </a:xfrm>
          <a:prstGeom prst="rect">
            <a:avLst/>
          </a:prstGeom>
          <a:noFill/>
          <a:ln>
            <a:noFill/>
          </a:ln>
        </p:spPr>
        <p:txBody>
          <a:bodyPr anchorCtr="0" anchor="t" bIns="34275" lIns="68575" spcFirstLastPara="1" rIns="68575" wrap="square" tIns="34275">
            <a:noAutofit/>
          </a:bodyPr>
          <a:lstStyle/>
          <a:p>
            <a:pPr indent="-304800" lvl="0" marL="457200" rtl="0" algn="l">
              <a:lnSpc>
                <a:spcPct val="100000"/>
              </a:lnSpc>
              <a:spcBef>
                <a:spcPts val="0"/>
              </a:spcBef>
              <a:spcAft>
                <a:spcPts val="0"/>
              </a:spcAft>
              <a:buSzPts val="1200"/>
              <a:buChar char="●"/>
            </a:pPr>
            <a:r>
              <a:rPr lang="en"/>
              <a:t>Ultra Wideband</a:t>
            </a:r>
            <a:r>
              <a:rPr lang="en"/>
              <a:t> Sensor</a:t>
            </a:r>
            <a:endParaRPr/>
          </a:p>
          <a:p>
            <a:pPr indent="0" lvl="0" marL="0" rtl="0" algn="l">
              <a:lnSpc>
                <a:spcPct val="100000"/>
              </a:lnSpc>
              <a:spcBef>
                <a:spcPts val="0"/>
              </a:spcBef>
              <a:spcAft>
                <a:spcPts val="0"/>
              </a:spcAft>
              <a:buNone/>
            </a:pPr>
            <a:r>
              <a:t/>
            </a:r>
            <a:endParaRPr/>
          </a:p>
        </p:txBody>
      </p:sp>
      <p:sp>
        <p:nvSpPr>
          <p:cNvPr id="333" name="Google Shape;333;p47"/>
          <p:cNvSpPr txBox="1"/>
          <p:nvPr>
            <p:ph type="title"/>
          </p:nvPr>
        </p:nvSpPr>
        <p:spPr>
          <a:xfrm>
            <a:off x="211708" y="280950"/>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Subsystem: Positioning</a:t>
            </a:r>
            <a:endParaRPr/>
          </a:p>
        </p:txBody>
      </p:sp>
      <p:sp>
        <p:nvSpPr>
          <p:cNvPr id="334" name="Google Shape;334;p47"/>
          <p:cNvSpPr txBox="1"/>
          <p:nvPr>
            <p:ph idx="2" type="body"/>
          </p:nvPr>
        </p:nvSpPr>
        <p:spPr>
          <a:xfrm>
            <a:off x="2544425" y="4698725"/>
            <a:ext cx="5713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rPr lang="en"/>
              <a:t>https://www.frontiersin.org/articles/10.3389/fnbot.2022.715440/full</a:t>
            </a:r>
            <a:endParaRPr/>
          </a:p>
          <a:p>
            <a:pPr indent="0" lvl="0" marL="0" rtl="0" algn="r">
              <a:lnSpc>
                <a:spcPct val="100000"/>
              </a:lnSpc>
              <a:spcBef>
                <a:spcPts val="0"/>
              </a:spcBef>
              <a:spcAft>
                <a:spcPts val="0"/>
              </a:spcAft>
              <a:buClr>
                <a:srgbClr val="AEABAB"/>
              </a:buClr>
              <a:buSzPts val="900"/>
              <a:buNone/>
            </a:pPr>
            <a:r>
              <a:rPr lang="en"/>
              <a:t>https://www.qorvo.com/products/p/MDEK1001</a:t>
            </a:r>
            <a:endParaRPr/>
          </a:p>
        </p:txBody>
      </p:sp>
      <p:sp>
        <p:nvSpPr>
          <p:cNvPr id="335" name="Google Shape;335;p47"/>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36" name="Google Shape;336;p47"/>
          <p:cNvPicPr preferRelativeResize="0"/>
          <p:nvPr/>
        </p:nvPicPr>
        <p:blipFill>
          <a:blip r:embed="rId3">
            <a:alphaModFix/>
          </a:blip>
          <a:stretch>
            <a:fillRect/>
          </a:stretch>
        </p:blipFill>
        <p:spPr>
          <a:xfrm>
            <a:off x="355525" y="1507225"/>
            <a:ext cx="1659566" cy="1240800"/>
          </a:xfrm>
          <a:prstGeom prst="rect">
            <a:avLst/>
          </a:prstGeom>
          <a:noFill/>
          <a:ln>
            <a:noFill/>
          </a:ln>
        </p:spPr>
      </p:pic>
      <p:pic>
        <p:nvPicPr>
          <p:cNvPr id="337" name="Google Shape;337;p47"/>
          <p:cNvPicPr preferRelativeResize="0"/>
          <p:nvPr/>
        </p:nvPicPr>
        <p:blipFill>
          <a:blip r:embed="rId4">
            <a:alphaModFix/>
          </a:blip>
          <a:stretch>
            <a:fillRect/>
          </a:stretch>
        </p:blipFill>
        <p:spPr>
          <a:xfrm>
            <a:off x="548275" y="3007700"/>
            <a:ext cx="2366200" cy="1140050"/>
          </a:xfrm>
          <a:prstGeom prst="rect">
            <a:avLst/>
          </a:prstGeom>
          <a:noFill/>
          <a:ln>
            <a:noFill/>
          </a:ln>
        </p:spPr>
      </p:pic>
      <p:pic>
        <p:nvPicPr>
          <p:cNvPr id="338" name="Google Shape;338;p47"/>
          <p:cNvPicPr preferRelativeResize="0"/>
          <p:nvPr/>
        </p:nvPicPr>
        <p:blipFill>
          <a:blip r:embed="rId5">
            <a:alphaModFix/>
          </a:blip>
          <a:stretch>
            <a:fillRect/>
          </a:stretch>
        </p:blipFill>
        <p:spPr>
          <a:xfrm>
            <a:off x="3968950" y="280950"/>
            <a:ext cx="3210950" cy="1787150"/>
          </a:xfrm>
          <a:prstGeom prst="rect">
            <a:avLst/>
          </a:prstGeom>
          <a:noFill/>
          <a:ln>
            <a:noFill/>
          </a:ln>
        </p:spPr>
      </p:pic>
      <p:pic>
        <p:nvPicPr>
          <p:cNvPr id="339" name="Google Shape;339;p47"/>
          <p:cNvPicPr preferRelativeResize="0"/>
          <p:nvPr/>
        </p:nvPicPr>
        <p:blipFill rotWithShape="1">
          <a:blip r:embed="rId6">
            <a:alphaModFix/>
          </a:blip>
          <a:srcRect b="29218" l="0" r="4752" t="0"/>
          <a:stretch/>
        </p:blipFill>
        <p:spPr>
          <a:xfrm>
            <a:off x="3248450" y="1482197"/>
            <a:ext cx="5009474" cy="27919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466646" y="25522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Rerouting</a:t>
            </a:r>
            <a:r>
              <a:rPr lang="en"/>
              <a:t> Block Diagram</a:t>
            </a:r>
            <a:endParaRPr/>
          </a:p>
        </p:txBody>
      </p:sp>
      <p:sp>
        <p:nvSpPr>
          <p:cNvPr id="345" name="Google Shape;345;p48"/>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346" name="Google Shape;346;p48"/>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47" name="Google Shape;347;p48"/>
          <p:cNvPicPr preferRelativeResize="0"/>
          <p:nvPr/>
        </p:nvPicPr>
        <p:blipFill rotWithShape="1">
          <a:blip r:embed="rId3">
            <a:alphaModFix/>
          </a:blip>
          <a:srcRect b="5229" l="9909" r="69552" t="30287"/>
          <a:stretch/>
        </p:blipFill>
        <p:spPr>
          <a:xfrm>
            <a:off x="4440700" y="501352"/>
            <a:ext cx="2212598" cy="3760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txBox="1"/>
          <p:nvPr>
            <p:ph type="title"/>
          </p:nvPr>
        </p:nvSpPr>
        <p:spPr>
          <a:xfrm>
            <a:off x="474133" y="554075"/>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Subsystem: Algorithm</a:t>
            </a:r>
            <a:endParaRPr/>
          </a:p>
        </p:txBody>
      </p:sp>
      <p:sp>
        <p:nvSpPr>
          <p:cNvPr id="353" name="Google Shape;353;p49"/>
          <p:cNvSpPr txBox="1"/>
          <p:nvPr>
            <p:ph idx="1" type="body"/>
          </p:nvPr>
        </p:nvSpPr>
        <p:spPr>
          <a:xfrm>
            <a:off x="268602" y="1196975"/>
            <a:ext cx="3375300" cy="2910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300"/>
              <a:t>Current Iteration:</a:t>
            </a:r>
            <a:endParaRPr sz="1300"/>
          </a:p>
          <a:p>
            <a:pPr indent="0" lvl="0" marL="0" rtl="0" algn="l">
              <a:spcBef>
                <a:spcPts val="800"/>
              </a:spcBef>
              <a:spcAft>
                <a:spcPts val="0"/>
              </a:spcAft>
              <a:buNone/>
            </a:pPr>
            <a:r>
              <a:rPr lang="en" sz="1300"/>
              <a:t>Brute Force Avoidance - Lazy Bob will back up, make a step to a side, then move forward again and check whether it has cleared the object. This will repeat if not TRUE.</a:t>
            </a:r>
            <a:endParaRPr sz="1300"/>
          </a:p>
          <a:p>
            <a:pPr indent="0" lvl="0" marL="0" rtl="0" algn="l">
              <a:spcBef>
                <a:spcPts val="800"/>
              </a:spcBef>
              <a:spcAft>
                <a:spcPts val="0"/>
              </a:spcAft>
              <a:buNone/>
            </a:pPr>
            <a:r>
              <a:t/>
            </a:r>
            <a:endParaRPr sz="1300"/>
          </a:p>
          <a:p>
            <a:pPr indent="0" lvl="0" marL="0" rtl="0" algn="l">
              <a:spcBef>
                <a:spcPts val="800"/>
              </a:spcBef>
              <a:spcAft>
                <a:spcPts val="0"/>
              </a:spcAft>
              <a:buNone/>
            </a:pPr>
            <a:r>
              <a:rPr lang="en" sz="1300"/>
              <a:t>Future Iteration:</a:t>
            </a:r>
            <a:endParaRPr sz="1300"/>
          </a:p>
          <a:p>
            <a:pPr indent="0" lvl="0" marL="0" rtl="0" algn="l">
              <a:spcBef>
                <a:spcPts val="800"/>
              </a:spcBef>
              <a:spcAft>
                <a:spcPts val="0"/>
              </a:spcAft>
              <a:buNone/>
            </a:pPr>
            <a:r>
              <a:rPr lang="en" sz="1300"/>
              <a:t>Lazy Bob will fix two distances and trace its way around an object prioritizing the side with the most severe angle.</a:t>
            </a:r>
            <a:endParaRPr sz="1300"/>
          </a:p>
        </p:txBody>
      </p:sp>
      <p:sp>
        <p:nvSpPr>
          <p:cNvPr id="354" name="Google Shape;354;p49"/>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pic>
        <p:nvPicPr>
          <p:cNvPr id="355" name="Google Shape;355;p49"/>
          <p:cNvPicPr preferRelativeResize="0"/>
          <p:nvPr/>
        </p:nvPicPr>
        <p:blipFill>
          <a:blip r:embed="rId3">
            <a:alphaModFix/>
          </a:blip>
          <a:stretch>
            <a:fillRect/>
          </a:stretch>
        </p:blipFill>
        <p:spPr>
          <a:xfrm>
            <a:off x="3588500" y="769950"/>
            <a:ext cx="5990875" cy="4493174"/>
          </a:xfrm>
          <a:prstGeom prst="rect">
            <a:avLst/>
          </a:prstGeom>
          <a:noFill/>
          <a:ln>
            <a:noFill/>
          </a:ln>
        </p:spPr>
      </p:pic>
      <p:sp>
        <p:nvSpPr>
          <p:cNvPr id="356" name="Google Shape;356;p49"/>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466658" y="423600"/>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FPR Deliverables</a:t>
            </a:r>
            <a:endParaRPr/>
          </a:p>
        </p:txBody>
      </p:sp>
      <p:sp>
        <p:nvSpPr>
          <p:cNvPr id="362" name="Google Shape;362;p50"/>
          <p:cNvSpPr txBox="1"/>
          <p:nvPr>
            <p:ph idx="1" type="body"/>
          </p:nvPr>
        </p:nvSpPr>
        <p:spPr>
          <a:xfrm>
            <a:off x="308000" y="978100"/>
            <a:ext cx="4569300" cy="33312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AutoNum type="arabicPeriod"/>
            </a:pPr>
            <a:r>
              <a:rPr lang="en"/>
              <a:t>Improved </a:t>
            </a:r>
            <a:r>
              <a:rPr lang="en"/>
              <a:t>consistency</a:t>
            </a:r>
            <a:r>
              <a:rPr lang="en"/>
              <a:t> on movement</a:t>
            </a:r>
            <a:endParaRPr/>
          </a:p>
          <a:p>
            <a:pPr indent="-336550" lvl="1" marL="914400" rtl="0" algn="l">
              <a:spcBef>
                <a:spcPts val="0"/>
              </a:spcBef>
              <a:spcAft>
                <a:spcPts val="0"/>
              </a:spcAft>
              <a:buSzPts val="1700"/>
              <a:buAutoNum type="alphaLcPeriod"/>
            </a:pPr>
            <a:r>
              <a:rPr lang="en"/>
              <a:t>Move movement controls to the coaster itself for better </a:t>
            </a:r>
            <a:r>
              <a:rPr lang="en"/>
              <a:t>consistency</a:t>
            </a:r>
            <a:endParaRPr/>
          </a:p>
          <a:p>
            <a:pPr indent="0" lvl="0" marL="0" rtl="0" algn="l">
              <a:spcBef>
                <a:spcPts val="800"/>
              </a:spcBef>
              <a:spcAft>
                <a:spcPts val="0"/>
              </a:spcAft>
              <a:buNone/>
            </a:pPr>
            <a:r>
              <a:t/>
            </a:r>
            <a:endParaRPr/>
          </a:p>
          <a:p>
            <a:pPr indent="-355600" lvl="0" marL="457200" rtl="0" algn="l">
              <a:spcBef>
                <a:spcPts val="800"/>
              </a:spcBef>
              <a:spcAft>
                <a:spcPts val="0"/>
              </a:spcAft>
              <a:buSzPts val="2000"/>
              <a:buAutoNum type="arabicPeriod"/>
            </a:pPr>
            <a:r>
              <a:rPr lang="en"/>
              <a:t>Better Rerouting Algorithm</a:t>
            </a:r>
            <a:endParaRPr/>
          </a:p>
          <a:p>
            <a:pPr indent="-336550" lvl="1" marL="914400" rtl="0" algn="l">
              <a:spcBef>
                <a:spcPts val="0"/>
              </a:spcBef>
              <a:spcAft>
                <a:spcPts val="0"/>
              </a:spcAft>
              <a:buSzPts val="1700"/>
              <a:buAutoNum type="alphaLcPeriod"/>
            </a:pPr>
            <a:r>
              <a:rPr lang="en"/>
              <a:t>Using more sensors, implement a better way to navigate</a:t>
            </a:r>
            <a:endParaRPr/>
          </a:p>
          <a:p>
            <a:pPr indent="0" lvl="0" marL="0" rtl="0" algn="l">
              <a:spcBef>
                <a:spcPts val="800"/>
              </a:spcBef>
              <a:spcAft>
                <a:spcPts val="0"/>
              </a:spcAft>
              <a:buNone/>
            </a:pPr>
            <a:r>
              <a:t/>
            </a:r>
            <a:endParaRPr/>
          </a:p>
          <a:p>
            <a:pPr indent="-355600" lvl="0" marL="457200" rtl="0" algn="l">
              <a:spcBef>
                <a:spcPts val="800"/>
              </a:spcBef>
              <a:spcAft>
                <a:spcPts val="0"/>
              </a:spcAft>
              <a:buSzPts val="2000"/>
              <a:buAutoNum type="arabicPeriod"/>
            </a:pPr>
            <a:r>
              <a:rPr lang="en"/>
              <a:t>2nd Caller</a:t>
            </a:r>
            <a:endParaRPr/>
          </a:p>
        </p:txBody>
      </p:sp>
      <p:sp>
        <p:nvSpPr>
          <p:cNvPr id="363" name="Google Shape;363;p50"/>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364" name="Google Shape;364;p50"/>
          <p:cNvSpPr txBox="1"/>
          <p:nvPr>
            <p:ph idx="1" type="body"/>
          </p:nvPr>
        </p:nvSpPr>
        <p:spPr>
          <a:xfrm>
            <a:off x="4983050" y="895475"/>
            <a:ext cx="4038900" cy="3499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4</a:t>
            </a:r>
            <a:r>
              <a:rPr lang="en"/>
              <a:t>. 	Chassis for Coaster</a:t>
            </a:r>
            <a:endParaRPr/>
          </a:p>
          <a:p>
            <a:pPr indent="0" lvl="0" marL="0" rtl="0" algn="l">
              <a:spcBef>
                <a:spcPts val="800"/>
              </a:spcBef>
              <a:spcAft>
                <a:spcPts val="0"/>
              </a:spcAft>
              <a:buClr>
                <a:schemeClr val="dk1"/>
              </a:buClr>
              <a:buSzPts val="1100"/>
              <a:buFont typeface="Arial"/>
              <a:buNone/>
            </a:pPr>
            <a:r>
              <a:t/>
            </a:r>
            <a:endParaRPr sz="100"/>
          </a:p>
          <a:p>
            <a:pPr indent="0" lvl="0" marL="457200" rtl="0" algn="l">
              <a:lnSpc>
                <a:spcPct val="50000"/>
              </a:lnSpc>
              <a:spcBef>
                <a:spcPts val="800"/>
              </a:spcBef>
              <a:spcAft>
                <a:spcPts val="0"/>
              </a:spcAft>
              <a:buNone/>
            </a:pPr>
            <a:r>
              <a:rPr b="0" lang="en" sz="1700"/>
              <a:t>a. 	3D print chassis for each part </a:t>
            </a:r>
            <a:endParaRPr b="0" sz="1700"/>
          </a:p>
          <a:p>
            <a:pPr indent="457200" lvl="0" marL="457200" rtl="0" algn="l">
              <a:lnSpc>
                <a:spcPct val="50000"/>
              </a:lnSpc>
              <a:spcBef>
                <a:spcPts val="800"/>
              </a:spcBef>
              <a:spcAft>
                <a:spcPts val="0"/>
              </a:spcAft>
              <a:buNone/>
            </a:pPr>
            <a:r>
              <a:rPr b="0" lang="en" sz="1700"/>
              <a:t>of the system</a:t>
            </a:r>
            <a:endParaRPr b="0" sz="1700"/>
          </a:p>
          <a:p>
            <a:pPr indent="0" lvl="0" marL="0" rtl="0" algn="l">
              <a:spcBef>
                <a:spcPts val="800"/>
              </a:spcBef>
              <a:spcAft>
                <a:spcPts val="0"/>
              </a:spcAft>
              <a:buNone/>
            </a:pPr>
            <a:r>
              <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rPr lang="en"/>
              <a:t>5</a:t>
            </a:r>
            <a:r>
              <a:rPr lang="en"/>
              <a:t>.    </a:t>
            </a:r>
            <a:r>
              <a:rPr lang="en"/>
              <a:t>PCB Plans</a:t>
            </a:r>
            <a:endParaRPr/>
          </a:p>
          <a:p>
            <a:pPr indent="457200" lvl="0" marL="0" rtl="0" algn="l">
              <a:spcBef>
                <a:spcPts val="800"/>
              </a:spcBef>
              <a:spcAft>
                <a:spcPts val="0"/>
              </a:spcAft>
              <a:buNone/>
            </a:pPr>
            <a:r>
              <a:rPr b="0" lang="en" sz="1700"/>
              <a:t>a.	Motion - Further optimizations</a:t>
            </a:r>
            <a:endParaRPr b="0" sz="1700"/>
          </a:p>
          <a:p>
            <a:pPr indent="457200" lvl="0" marL="0" rtl="0" algn="l">
              <a:spcBef>
                <a:spcPts val="800"/>
              </a:spcBef>
              <a:spcAft>
                <a:spcPts val="0"/>
              </a:spcAft>
              <a:buNone/>
            </a:pPr>
            <a:r>
              <a:rPr b="0" lang="en" sz="1700"/>
              <a:t>b. 	User input - Add 5V and LED</a:t>
            </a:r>
            <a:endParaRPr b="0" sz="1700"/>
          </a:p>
          <a:p>
            <a:pPr indent="0" lvl="0" marL="0" rtl="0" algn="l">
              <a:spcBef>
                <a:spcPts val="800"/>
              </a:spcBef>
              <a:spcAft>
                <a:spcPts val="0"/>
              </a:spcAft>
              <a:buNone/>
            </a:pPr>
            <a:r>
              <a:t/>
            </a:r>
            <a:endParaRPr/>
          </a:p>
        </p:txBody>
      </p:sp>
      <p:sp>
        <p:nvSpPr>
          <p:cNvPr id="365" name="Google Shape;365;p50"/>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1"/>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solidFill>
                  <a:srgbClr val="8A2332"/>
                </a:solidFill>
              </a:rPr>
              <a:t>Design</a:t>
            </a:r>
            <a:r>
              <a:rPr lang="en">
                <a:solidFill>
                  <a:srgbClr val="8A2332"/>
                </a:solidFill>
              </a:rPr>
              <a:t>: Chassis (FPR)</a:t>
            </a:r>
            <a:endParaRPr>
              <a:solidFill>
                <a:schemeClr val="dk1"/>
              </a:solidFill>
              <a:highlight>
                <a:schemeClr val="lt1"/>
              </a:highlight>
            </a:endParaRPr>
          </a:p>
        </p:txBody>
      </p:sp>
      <p:sp>
        <p:nvSpPr>
          <p:cNvPr id="371" name="Google Shape;371;p51"/>
          <p:cNvSpPr txBox="1"/>
          <p:nvPr>
            <p:ph idx="2" type="body"/>
          </p:nvPr>
        </p:nvSpPr>
        <p:spPr>
          <a:xfrm>
            <a:off x="4040626" y="4698725"/>
            <a:ext cx="42174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372" name="Google Shape;372;p51"/>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73" name="Google Shape;373;p51"/>
          <p:cNvPicPr preferRelativeResize="0"/>
          <p:nvPr/>
        </p:nvPicPr>
        <p:blipFill>
          <a:blip r:embed="rId3">
            <a:alphaModFix/>
          </a:blip>
          <a:stretch>
            <a:fillRect/>
          </a:stretch>
        </p:blipFill>
        <p:spPr>
          <a:xfrm>
            <a:off x="3539775" y="832425"/>
            <a:ext cx="5397756" cy="3478650"/>
          </a:xfrm>
          <a:prstGeom prst="rect">
            <a:avLst/>
          </a:prstGeom>
          <a:noFill/>
          <a:ln>
            <a:noFill/>
          </a:ln>
        </p:spPr>
      </p:pic>
      <p:pic>
        <p:nvPicPr>
          <p:cNvPr id="374" name="Google Shape;374;p51"/>
          <p:cNvPicPr preferRelativeResize="0"/>
          <p:nvPr/>
        </p:nvPicPr>
        <p:blipFill>
          <a:blip r:embed="rId4">
            <a:alphaModFix/>
          </a:blip>
          <a:stretch>
            <a:fillRect/>
          </a:stretch>
        </p:blipFill>
        <p:spPr>
          <a:xfrm>
            <a:off x="123525" y="1039725"/>
            <a:ext cx="3263851" cy="3158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solidFill>
                  <a:srgbClr val="8A2332"/>
                </a:solidFill>
              </a:rPr>
              <a:t>Design: Chassis (FPR)</a:t>
            </a:r>
            <a:endParaRPr>
              <a:solidFill>
                <a:srgbClr val="8A2332"/>
              </a:solidFill>
            </a:endParaRPr>
          </a:p>
          <a:p>
            <a:pPr indent="0" lvl="0" marL="0" marR="0" rtl="0" algn="l">
              <a:lnSpc>
                <a:spcPct val="90000"/>
              </a:lnSpc>
              <a:spcBef>
                <a:spcPts val="0"/>
              </a:spcBef>
              <a:spcAft>
                <a:spcPts val="0"/>
              </a:spcAft>
              <a:buClr>
                <a:srgbClr val="910513"/>
              </a:buClr>
              <a:buSzPts val="2500"/>
              <a:buFont typeface="Arial"/>
              <a:buNone/>
            </a:pPr>
            <a:r>
              <a:t/>
            </a:r>
            <a:endParaRPr>
              <a:solidFill>
                <a:schemeClr val="dk1"/>
              </a:solidFill>
              <a:highlight>
                <a:schemeClr val="lt1"/>
              </a:highlight>
            </a:endParaRPr>
          </a:p>
        </p:txBody>
      </p:sp>
      <p:sp>
        <p:nvSpPr>
          <p:cNvPr id="380" name="Google Shape;380;p52"/>
          <p:cNvSpPr txBox="1"/>
          <p:nvPr>
            <p:ph idx="2" type="body"/>
          </p:nvPr>
        </p:nvSpPr>
        <p:spPr>
          <a:xfrm>
            <a:off x="4040626" y="4698725"/>
            <a:ext cx="42174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381" name="Google Shape;381;p52"/>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82" name="Google Shape;382;p52"/>
          <p:cNvPicPr preferRelativeResize="0"/>
          <p:nvPr/>
        </p:nvPicPr>
        <p:blipFill>
          <a:blip r:embed="rId3">
            <a:alphaModFix/>
          </a:blip>
          <a:stretch>
            <a:fillRect/>
          </a:stretch>
        </p:blipFill>
        <p:spPr>
          <a:xfrm>
            <a:off x="3539775" y="832425"/>
            <a:ext cx="5397756" cy="3478650"/>
          </a:xfrm>
          <a:prstGeom prst="rect">
            <a:avLst/>
          </a:prstGeom>
          <a:noFill/>
          <a:ln>
            <a:noFill/>
          </a:ln>
        </p:spPr>
      </p:pic>
      <p:pic>
        <p:nvPicPr>
          <p:cNvPr id="383" name="Google Shape;383;p52"/>
          <p:cNvPicPr preferRelativeResize="0"/>
          <p:nvPr/>
        </p:nvPicPr>
        <p:blipFill>
          <a:blip r:embed="rId4">
            <a:alphaModFix/>
          </a:blip>
          <a:stretch>
            <a:fillRect/>
          </a:stretch>
        </p:blipFill>
        <p:spPr>
          <a:xfrm>
            <a:off x="152400" y="1067675"/>
            <a:ext cx="3234975" cy="3131016"/>
          </a:xfrm>
          <a:prstGeom prst="rect">
            <a:avLst/>
          </a:prstGeom>
          <a:noFill/>
          <a:ln>
            <a:noFill/>
          </a:ln>
        </p:spPr>
      </p:pic>
      <p:pic>
        <p:nvPicPr>
          <p:cNvPr id="384" name="Google Shape;384;p52"/>
          <p:cNvPicPr preferRelativeResize="0"/>
          <p:nvPr/>
        </p:nvPicPr>
        <p:blipFill>
          <a:blip r:embed="rId5">
            <a:alphaModFix/>
          </a:blip>
          <a:stretch>
            <a:fillRect/>
          </a:stretch>
        </p:blipFill>
        <p:spPr>
          <a:xfrm>
            <a:off x="119700" y="1084613"/>
            <a:ext cx="3300350" cy="3097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solidFill>
                  <a:srgbClr val="8A2332"/>
                </a:solidFill>
              </a:rPr>
              <a:t>Design: Chassis (FPR)</a:t>
            </a:r>
            <a:endParaRPr>
              <a:solidFill>
                <a:schemeClr val="dk1"/>
              </a:solidFill>
              <a:highlight>
                <a:schemeClr val="lt1"/>
              </a:highlight>
            </a:endParaRPr>
          </a:p>
        </p:txBody>
      </p:sp>
      <p:sp>
        <p:nvSpPr>
          <p:cNvPr id="390" name="Google Shape;390;p53"/>
          <p:cNvSpPr txBox="1"/>
          <p:nvPr>
            <p:ph idx="2" type="body"/>
          </p:nvPr>
        </p:nvSpPr>
        <p:spPr>
          <a:xfrm>
            <a:off x="4040626" y="4698725"/>
            <a:ext cx="42174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391" name="Google Shape;391;p53"/>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392" name="Google Shape;392;p53"/>
          <p:cNvPicPr preferRelativeResize="0"/>
          <p:nvPr/>
        </p:nvPicPr>
        <p:blipFill>
          <a:blip r:embed="rId3">
            <a:alphaModFix/>
          </a:blip>
          <a:stretch>
            <a:fillRect/>
          </a:stretch>
        </p:blipFill>
        <p:spPr>
          <a:xfrm>
            <a:off x="3539775" y="832425"/>
            <a:ext cx="5397756" cy="3478650"/>
          </a:xfrm>
          <a:prstGeom prst="rect">
            <a:avLst/>
          </a:prstGeom>
          <a:noFill/>
          <a:ln>
            <a:noFill/>
          </a:ln>
        </p:spPr>
      </p:pic>
      <p:pic>
        <p:nvPicPr>
          <p:cNvPr id="393" name="Google Shape;393;p53"/>
          <p:cNvPicPr preferRelativeResize="0"/>
          <p:nvPr/>
        </p:nvPicPr>
        <p:blipFill>
          <a:blip r:embed="rId4">
            <a:alphaModFix/>
          </a:blip>
          <a:stretch>
            <a:fillRect/>
          </a:stretch>
        </p:blipFill>
        <p:spPr>
          <a:xfrm>
            <a:off x="152400" y="1067675"/>
            <a:ext cx="3234975" cy="3131016"/>
          </a:xfrm>
          <a:prstGeom prst="rect">
            <a:avLst/>
          </a:prstGeom>
          <a:noFill/>
          <a:ln>
            <a:noFill/>
          </a:ln>
        </p:spPr>
      </p:pic>
      <p:pic>
        <p:nvPicPr>
          <p:cNvPr id="394" name="Google Shape;394;p53"/>
          <p:cNvPicPr preferRelativeResize="0"/>
          <p:nvPr/>
        </p:nvPicPr>
        <p:blipFill>
          <a:blip r:embed="rId5">
            <a:alphaModFix/>
          </a:blip>
          <a:stretch>
            <a:fillRect/>
          </a:stretch>
        </p:blipFill>
        <p:spPr>
          <a:xfrm>
            <a:off x="119700" y="1084613"/>
            <a:ext cx="3300350" cy="3097150"/>
          </a:xfrm>
          <a:prstGeom prst="rect">
            <a:avLst/>
          </a:prstGeom>
          <a:noFill/>
          <a:ln>
            <a:noFill/>
          </a:ln>
        </p:spPr>
      </p:pic>
      <p:pic>
        <p:nvPicPr>
          <p:cNvPr id="395" name="Google Shape;395;p53"/>
          <p:cNvPicPr preferRelativeResize="0"/>
          <p:nvPr/>
        </p:nvPicPr>
        <p:blipFill>
          <a:blip r:embed="rId6">
            <a:alphaModFix/>
          </a:blip>
          <a:stretch>
            <a:fillRect/>
          </a:stretch>
        </p:blipFill>
        <p:spPr>
          <a:xfrm>
            <a:off x="152387" y="1080525"/>
            <a:ext cx="3234974" cy="31053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Problem Statement</a:t>
            </a:r>
            <a:endParaRPr/>
          </a:p>
        </p:txBody>
      </p:sp>
      <p:sp>
        <p:nvSpPr>
          <p:cNvPr id="136" name="Google Shape;136;p27"/>
          <p:cNvSpPr txBox="1"/>
          <p:nvPr>
            <p:ph idx="1" type="body"/>
          </p:nvPr>
        </p:nvSpPr>
        <p:spPr>
          <a:xfrm>
            <a:off x="397575" y="1214050"/>
            <a:ext cx="4397400" cy="2910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000"/>
              <a:buNone/>
            </a:pPr>
            <a:r>
              <a:rPr lang="en" sz="1700"/>
              <a:t>Some people struggle with mundane actions in life, such as passing dishes on a large table.</a:t>
            </a:r>
            <a:endParaRPr sz="1700"/>
          </a:p>
          <a:p>
            <a:pPr indent="0" lvl="0" marL="0" rtl="0" algn="l">
              <a:lnSpc>
                <a:spcPct val="90000"/>
              </a:lnSpc>
              <a:spcBef>
                <a:spcPts val="0"/>
              </a:spcBef>
              <a:spcAft>
                <a:spcPts val="0"/>
              </a:spcAft>
              <a:buClr>
                <a:schemeClr val="dk1"/>
              </a:buClr>
              <a:buSzPts val="2000"/>
              <a:buNone/>
            </a:pPr>
            <a:r>
              <a:t/>
            </a:r>
            <a:endParaRPr sz="1700"/>
          </a:p>
          <a:p>
            <a:pPr indent="0" lvl="0" marL="0" rtl="0" algn="l">
              <a:lnSpc>
                <a:spcPct val="90000"/>
              </a:lnSpc>
              <a:spcBef>
                <a:spcPts val="0"/>
              </a:spcBef>
              <a:spcAft>
                <a:spcPts val="0"/>
              </a:spcAft>
              <a:buClr>
                <a:schemeClr val="dk1"/>
              </a:buClr>
              <a:buSzPts val="2000"/>
              <a:buNone/>
            </a:pPr>
            <a:r>
              <a:rPr lang="en" sz="1700"/>
              <a:t>Lazy Susans are nice, but only work on round tables and requires user to have reach.</a:t>
            </a:r>
            <a:endParaRPr sz="1700"/>
          </a:p>
          <a:p>
            <a:pPr indent="0" lvl="0" marL="0" rtl="0" algn="l">
              <a:lnSpc>
                <a:spcPct val="90000"/>
              </a:lnSpc>
              <a:spcBef>
                <a:spcPts val="0"/>
              </a:spcBef>
              <a:spcAft>
                <a:spcPts val="0"/>
              </a:spcAft>
              <a:buClr>
                <a:schemeClr val="dk1"/>
              </a:buClr>
              <a:buSzPts val="2000"/>
              <a:buNone/>
            </a:pPr>
            <a:r>
              <a:t/>
            </a:r>
            <a:endParaRPr sz="1700"/>
          </a:p>
          <a:p>
            <a:pPr indent="0" lvl="0" marL="0" rtl="0" algn="l">
              <a:lnSpc>
                <a:spcPct val="90000"/>
              </a:lnSpc>
              <a:spcBef>
                <a:spcPts val="0"/>
              </a:spcBef>
              <a:spcAft>
                <a:spcPts val="0"/>
              </a:spcAft>
              <a:buClr>
                <a:schemeClr val="dk1"/>
              </a:buClr>
              <a:buSzPts val="2000"/>
              <a:buNone/>
            </a:pPr>
            <a:r>
              <a:rPr lang="en" sz="1700"/>
              <a:t>What if there was a small, portable device that can move dishes across any table of arbitrary shape?</a:t>
            </a:r>
            <a:endParaRPr sz="1700"/>
          </a:p>
        </p:txBody>
      </p:sp>
      <p:sp>
        <p:nvSpPr>
          <p:cNvPr id="137" name="Google Shape;137;p27"/>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rPr lang="en"/>
              <a:t>https://en.wikipedia.org/wiki/Lazy_Susan</a:t>
            </a:r>
            <a:endParaRPr/>
          </a:p>
        </p:txBody>
      </p:sp>
      <p:sp>
        <p:nvSpPr>
          <p:cNvPr id="138" name="Google Shape;138;p27"/>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139" name="Google Shape;139;p27"/>
          <p:cNvPicPr preferRelativeResize="0"/>
          <p:nvPr/>
        </p:nvPicPr>
        <p:blipFill>
          <a:blip r:embed="rId3">
            <a:alphaModFix/>
          </a:blip>
          <a:stretch>
            <a:fillRect/>
          </a:stretch>
        </p:blipFill>
        <p:spPr>
          <a:xfrm>
            <a:off x="4972475" y="1004637"/>
            <a:ext cx="4010225" cy="26631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4"/>
          <p:cNvSpPr txBox="1"/>
          <p:nvPr>
            <p:ph type="title"/>
          </p:nvPr>
        </p:nvSpPr>
        <p:spPr>
          <a:xfrm>
            <a:off x="474133" y="554075"/>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SDP Budget Used </a:t>
            </a:r>
            <a:endParaRPr/>
          </a:p>
        </p:txBody>
      </p:sp>
      <p:sp>
        <p:nvSpPr>
          <p:cNvPr id="401" name="Google Shape;401;p54"/>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graphicFrame>
        <p:nvGraphicFramePr>
          <p:cNvPr id="402" name="Google Shape;402;p54"/>
          <p:cNvGraphicFramePr/>
          <p:nvPr/>
        </p:nvGraphicFramePr>
        <p:xfrm>
          <a:off x="1733550" y="1133475"/>
          <a:ext cx="3000000" cy="3000000"/>
        </p:xfrm>
        <a:graphic>
          <a:graphicData uri="http://schemas.openxmlformats.org/drawingml/2006/table">
            <a:tbl>
              <a:tblPr>
                <a:noFill/>
                <a:tableStyleId>{E863C41F-4C06-471C-B52E-119A388C17EA}</a:tableStyleId>
              </a:tblPr>
              <a:tblGrid>
                <a:gridCol w="1838325"/>
                <a:gridCol w="1971675"/>
                <a:gridCol w="1866900"/>
              </a:tblGrid>
              <a:tr h="209550">
                <a:tc gridSpan="3">
                  <a:txBody>
                    <a:bodyPr/>
                    <a:lstStyle/>
                    <a:p>
                      <a:pPr indent="0" lvl="0" marL="0" rtl="0" algn="ctr">
                        <a:spcBef>
                          <a:spcPts val="0"/>
                        </a:spcBef>
                        <a:spcAft>
                          <a:spcPts val="0"/>
                        </a:spcAft>
                        <a:buNone/>
                      </a:pPr>
                      <a:r>
                        <a:rPr lang="en" sz="1000"/>
                        <a:t>Purchasing List</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17325">
                      <a:solidFill>
                        <a:srgbClr val="000000"/>
                      </a:solidFill>
                      <a:prstDash val="solid"/>
                      <a:round/>
                      <a:headEnd len="sm" w="sm" type="none"/>
                      <a:tailEnd len="sm" w="sm" type="none"/>
                    </a:lnB>
                  </a:tcPr>
                </a:tc>
                <a:tc hMerge="1"/>
                <a:tc hMerge="1"/>
              </a:tr>
              <a:tr h="209550">
                <a:tc>
                  <a:txBody>
                    <a:bodyPr/>
                    <a:lstStyle/>
                    <a:p>
                      <a:pPr indent="0" lvl="0" marL="0" rtl="0" algn="ctr">
                        <a:spcBef>
                          <a:spcPts val="0"/>
                        </a:spcBef>
                        <a:spcAft>
                          <a:spcPts val="0"/>
                        </a:spcAft>
                        <a:buNone/>
                      </a:pPr>
                      <a:r>
                        <a:rPr lang="en" sz="1000"/>
                        <a:t>Item Name</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173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Link</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173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Price $ (w/Tax &amp; Ship)</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17325">
                      <a:solidFill>
                        <a:srgbClr val="000000"/>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UWB DIY Starter Kit</a:t>
                      </a:r>
                      <a:endParaRPr sz="1000"/>
                    </a:p>
                  </a:txBody>
                  <a:tcPr marT="19050" marB="19050" marR="28575" marL="28575" anchor="b">
                    <a:lnL cap="flat" cmpd="sng" w="577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u="sng">
                          <a:solidFill>
                            <a:schemeClr val="hlink"/>
                          </a:solidFill>
                          <a:hlinkClick r:id="rId3"/>
                        </a:rPr>
                        <a:t>Tindie</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74.98</a:t>
                      </a:r>
                      <a:endParaRPr sz="1000"/>
                    </a:p>
                  </a:txBody>
                  <a:tcPr marT="19050" marB="19050" marR="28575" marL="28575" anchor="b">
                    <a:lnL cap="flat" cmpd="sng" w="17325">
                      <a:solidFill>
                        <a:srgbClr val="000000"/>
                      </a:solidFill>
                      <a:prstDash val="solid"/>
                      <a:round/>
                      <a:headEnd len="sm" w="sm" type="none"/>
                      <a:tailEnd len="sm" w="sm" type="none"/>
                    </a:lnL>
                    <a:lnR cap="flat" cmpd="sng" w="577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2 x Pico W</a:t>
                      </a:r>
                      <a:endParaRPr sz="1000"/>
                    </a:p>
                  </a:txBody>
                  <a:tcPr marT="19050" marB="19050" marR="28575" marL="28575" anchor="b">
                    <a:lnL cap="flat" cmpd="sng" w="577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Digikey</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12</a:t>
                      </a:r>
                      <a:endParaRPr sz="1000"/>
                    </a:p>
                  </a:txBody>
                  <a:tcPr marT="19050" marB="19050" marR="28575" marL="28575" anchor="b">
                    <a:lnL cap="flat" cmpd="sng" w="17325">
                      <a:solidFill>
                        <a:srgbClr val="000000"/>
                      </a:solidFill>
                      <a:prstDash val="solid"/>
                      <a:round/>
                      <a:headEnd len="sm" w="sm" type="none"/>
                      <a:tailEnd len="sm" w="sm" type="none"/>
                    </a:lnL>
                    <a:lnR cap="flat" cmpd="sng" w="577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Gina PCB1</a:t>
                      </a:r>
                      <a:endParaRPr sz="1000"/>
                    </a:p>
                  </a:txBody>
                  <a:tcPr marT="19050" marB="19050" marR="28575" marL="28575" anchor="b">
                    <a:lnL cap="flat" cmpd="sng" w="577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JLC</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22.05</a:t>
                      </a:r>
                      <a:endParaRPr sz="1000"/>
                    </a:p>
                  </a:txBody>
                  <a:tcPr marT="19050" marB="19050" marR="28575" marL="28575" anchor="b">
                    <a:lnL cap="flat" cmpd="sng" w="17325">
                      <a:solidFill>
                        <a:srgbClr val="000000"/>
                      </a:solidFill>
                      <a:prstDash val="solid"/>
                      <a:round/>
                      <a:headEnd len="sm" w="sm" type="none"/>
                      <a:tailEnd len="sm" w="sm" type="none"/>
                    </a:lnL>
                    <a:lnR cap="flat" cmpd="sng" w="577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Gina PCBs 2</a:t>
                      </a:r>
                      <a:endParaRPr sz="1000"/>
                    </a:p>
                  </a:txBody>
                  <a:tcPr marT="19050" marB="19050" marR="28575" marL="28575" anchor="b">
                    <a:lnL cap="flat" cmpd="sng" w="577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JLC</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15.44</a:t>
                      </a:r>
                      <a:endParaRPr sz="1000"/>
                    </a:p>
                  </a:txBody>
                  <a:tcPr marT="19050" marB="19050" marR="28575" marL="28575" anchor="b">
                    <a:lnL cap="flat" cmpd="sng" w="17325">
                      <a:solidFill>
                        <a:srgbClr val="000000"/>
                      </a:solidFill>
                      <a:prstDash val="solid"/>
                      <a:round/>
                      <a:headEnd len="sm" w="sm" type="none"/>
                      <a:tailEnd len="sm" w="sm" type="none"/>
                    </a:lnL>
                    <a:lnR cap="flat" cmpd="sng" w="577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Omar PCB1</a:t>
                      </a:r>
                      <a:endParaRPr sz="1000"/>
                    </a:p>
                  </a:txBody>
                  <a:tcPr marT="19050" marB="19050" marR="28575" marL="28575" anchor="b">
                    <a:lnL cap="flat" cmpd="sng" w="577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JLC</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6.5</a:t>
                      </a:r>
                      <a:endParaRPr sz="1000"/>
                    </a:p>
                  </a:txBody>
                  <a:tcPr marT="19050" marB="19050" marR="28575" marL="28575" anchor="b">
                    <a:lnL cap="flat" cmpd="sng" w="17325">
                      <a:solidFill>
                        <a:srgbClr val="000000"/>
                      </a:solidFill>
                      <a:prstDash val="solid"/>
                      <a:round/>
                      <a:headEnd len="sm" w="sm" type="none"/>
                      <a:tailEnd len="sm" w="sm" type="none"/>
                    </a:lnL>
                    <a:lnR cap="flat" cmpd="sng" w="577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Omar PCB2</a:t>
                      </a:r>
                      <a:endParaRPr sz="1000"/>
                    </a:p>
                  </a:txBody>
                  <a:tcPr marT="19050" marB="19050" marR="28575" marL="28575" anchor="b">
                    <a:lnL cap="flat" cmpd="sng" w="577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JLC</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6.76</a:t>
                      </a:r>
                      <a:endParaRPr sz="1000"/>
                    </a:p>
                  </a:txBody>
                  <a:tcPr marT="19050" marB="19050" marR="28575" marL="28575" anchor="b">
                    <a:lnL cap="flat" cmpd="sng" w="17325">
                      <a:solidFill>
                        <a:srgbClr val="000000"/>
                      </a:solidFill>
                      <a:prstDash val="solid"/>
                      <a:round/>
                      <a:headEnd len="sm" w="sm" type="none"/>
                      <a:tailEnd len="sm" w="sm" type="none"/>
                    </a:lnL>
                    <a:lnR cap="flat" cmpd="sng" w="577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6 Dof Sensors</a:t>
                      </a:r>
                      <a:endParaRPr sz="1000"/>
                    </a:p>
                  </a:txBody>
                  <a:tcPr marT="19050" marB="19050" marR="28575" marL="28575" anchor="b">
                    <a:lnL cap="flat" cmpd="sng" w="577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Amazon</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15.95</a:t>
                      </a:r>
                      <a:endParaRPr sz="1000"/>
                    </a:p>
                  </a:txBody>
                  <a:tcPr marT="19050" marB="19050" marR="28575" marL="28575" anchor="b">
                    <a:lnL cap="flat" cmpd="sng" w="17325">
                      <a:solidFill>
                        <a:srgbClr val="000000"/>
                      </a:solidFill>
                      <a:prstDash val="solid"/>
                      <a:round/>
                      <a:headEnd len="sm" w="sm" type="none"/>
                      <a:tailEnd len="sm" w="sm" type="none"/>
                    </a:lnL>
                    <a:lnR cap="flat" cmpd="sng" w="577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9550">
                <a:tc>
                  <a:txBody>
                    <a:bodyPr/>
                    <a:lstStyle/>
                    <a:p>
                      <a:pPr indent="0" lvl="0" marL="0" rtl="0" algn="ctr">
                        <a:spcBef>
                          <a:spcPts val="0"/>
                        </a:spcBef>
                        <a:spcAft>
                          <a:spcPts val="0"/>
                        </a:spcAft>
                        <a:buNone/>
                      </a:pPr>
                      <a:r>
                        <a:rPr lang="en" sz="1000"/>
                        <a:t>10x HC05</a:t>
                      </a:r>
                      <a:endParaRPr sz="1000"/>
                    </a:p>
                  </a:txBody>
                  <a:tcPr marT="19050" marB="19050" marR="28575" marL="28575" anchor="b">
                    <a:lnL cap="flat" cmpd="sng" w="577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Amazon</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37.98</a:t>
                      </a:r>
                      <a:endParaRPr sz="1000"/>
                    </a:p>
                  </a:txBody>
                  <a:tcPr marT="19050" marB="19050" marR="28575" marL="28575" anchor="b">
                    <a:lnL cap="flat" cmpd="sng" w="17325">
                      <a:solidFill>
                        <a:srgbClr val="000000"/>
                      </a:solidFill>
                      <a:prstDash val="solid"/>
                      <a:round/>
                      <a:headEnd len="sm" w="sm" type="none"/>
                      <a:tailEnd len="sm" w="sm" type="none"/>
                    </a:lnL>
                    <a:lnR cap="flat" cmpd="sng" w="577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9550">
                <a:tc>
                  <a:txBody>
                    <a:bodyPr/>
                    <a:lstStyle/>
                    <a:p>
                      <a:pPr indent="0" lvl="0" marL="0" rtl="0" algn="ctr">
                        <a:spcBef>
                          <a:spcPts val="0"/>
                        </a:spcBef>
                        <a:spcAft>
                          <a:spcPts val="0"/>
                        </a:spcAft>
                        <a:buNone/>
                      </a:pPr>
                      <a:r>
                        <a:rPr lang="en" sz="1000"/>
                        <a:t>3D Filament</a:t>
                      </a:r>
                      <a:endParaRPr sz="1000"/>
                    </a:p>
                  </a:txBody>
                  <a:tcPr marT="19050" marB="19050" marR="28575" marL="28575" anchor="b">
                    <a:lnL cap="flat" cmpd="sng" w="577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Amazon</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38.99</a:t>
                      </a:r>
                      <a:endParaRPr sz="1000"/>
                    </a:p>
                  </a:txBody>
                  <a:tcPr marT="19050" marB="19050" marR="28575" marL="28575" anchor="b">
                    <a:lnL cap="flat" cmpd="sng" w="17325">
                      <a:solidFill>
                        <a:srgbClr val="000000"/>
                      </a:solidFill>
                      <a:prstDash val="solid"/>
                      <a:round/>
                      <a:headEnd len="sm" w="sm" type="none"/>
                      <a:tailEnd len="sm" w="sm" type="none"/>
                    </a:lnL>
                    <a:lnR cap="flat" cmpd="sng" w="577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rPr lang="en" sz="1000"/>
                        <a:t>New Wheels</a:t>
                      </a:r>
                      <a:endParaRPr sz="1000"/>
                    </a:p>
                  </a:txBody>
                  <a:tcPr marT="19050" marB="19050" marR="28575" marL="28575" anchor="b">
                    <a:lnL cap="flat" cmpd="sng" w="577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Adafruit</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000"/>
                        <a:t>28.17</a:t>
                      </a:r>
                      <a:endParaRPr sz="1000"/>
                    </a:p>
                  </a:txBody>
                  <a:tcPr marT="19050" marB="19050" marR="28575" marL="28575" anchor="b">
                    <a:lnL cap="flat" cmpd="sng" w="17325">
                      <a:solidFill>
                        <a:srgbClr val="000000"/>
                      </a:solidFill>
                      <a:prstDash val="solid"/>
                      <a:round/>
                      <a:headEnd len="sm" w="sm" type="none"/>
                      <a:tailEnd len="sm" w="sm" type="none"/>
                    </a:lnL>
                    <a:lnR cap="flat" cmpd="sng" w="577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200025">
                <a:tc gridSpan="3">
                  <a:txBody>
                    <a:bodyPr/>
                    <a:lstStyle/>
                    <a:p>
                      <a:pPr indent="0" lvl="0" marL="0" rtl="0" algn="ctr">
                        <a:spcBef>
                          <a:spcPts val="0"/>
                        </a:spcBef>
                        <a:spcAft>
                          <a:spcPts val="0"/>
                        </a:spcAft>
                        <a:buNone/>
                      </a:pPr>
                      <a:r>
                        <a:rPr lang="en" sz="1000"/>
                        <a:t>$</a:t>
                      </a:r>
                      <a:r>
                        <a:rPr lang="en" sz="1000"/>
                        <a:t>258.82</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17325">
                      <a:solidFill>
                        <a:srgbClr val="000000"/>
                      </a:solidFill>
                      <a:prstDash val="solid"/>
                      <a:round/>
                      <a:headEnd len="sm" w="sm" type="none"/>
                      <a:tailEnd len="sm" w="sm" type="none"/>
                    </a:lnB>
                  </a:tcPr>
                </a:tc>
                <a:tc hMerge="1"/>
                <a:tc hMerge="1"/>
              </a:tr>
            </a:tbl>
          </a:graphicData>
        </a:graphic>
      </p:graphicFrame>
      <p:sp>
        <p:nvSpPr>
          <p:cNvPr id="403" name="Google Shape;403;p54"/>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5"/>
          <p:cNvSpPr txBox="1"/>
          <p:nvPr>
            <p:ph type="title"/>
          </p:nvPr>
        </p:nvSpPr>
        <p:spPr>
          <a:xfrm>
            <a:off x="474133" y="554075"/>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910513"/>
              </a:buClr>
              <a:buSzPts val="2500"/>
              <a:buFont typeface="Arial"/>
              <a:buNone/>
            </a:pPr>
            <a:r>
              <a:rPr lang="en"/>
              <a:t>Development Cost</a:t>
            </a:r>
            <a:r>
              <a:rPr lang="en"/>
              <a:t> - </a:t>
            </a:r>
            <a:r>
              <a:rPr lang="en" sz="1200"/>
              <a:t>per set of Brains, 1 Coaster, and 2 Callers</a:t>
            </a:r>
            <a:endParaRPr sz="1200"/>
          </a:p>
          <a:p>
            <a:pPr indent="0" lvl="0" marL="0" rtl="0" algn="l">
              <a:spcBef>
                <a:spcPts val="0"/>
              </a:spcBef>
              <a:spcAft>
                <a:spcPts val="0"/>
              </a:spcAft>
              <a:buNone/>
            </a:pPr>
            <a:r>
              <a:t/>
            </a:r>
            <a:endParaRPr/>
          </a:p>
        </p:txBody>
      </p:sp>
      <p:sp>
        <p:nvSpPr>
          <p:cNvPr id="409" name="Google Shape;409;p55"/>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graphicFrame>
        <p:nvGraphicFramePr>
          <p:cNvPr id="410" name="Google Shape;410;p55"/>
          <p:cNvGraphicFramePr/>
          <p:nvPr/>
        </p:nvGraphicFramePr>
        <p:xfrm>
          <a:off x="1741025" y="1209675"/>
          <a:ext cx="3000000" cy="3000000"/>
        </p:xfrm>
        <a:graphic>
          <a:graphicData uri="http://schemas.openxmlformats.org/drawingml/2006/table">
            <a:tbl>
              <a:tblPr>
                <a:noFill/>
                <a:tableStyleId>{E863C41F-4C06-471C-B52E-119A388C17EA}</a:tableStyleId>
              </a:tblPr>
              <a:tblGrid>
                <a:gridCol w="1838325"/>
                <a:gridCol w="1971675"/>
                <a:gridCol w="1866900"/>
              </a:tblGrid>
              <a:tr h="85050">
                <a:tc gridSpan="3">
                  <a:txBody>
                    <a:bodyPr/>
                    <a:lstStyle/>
                    <a:p>
                      <a:pPr indent="0" lvl="0" marL="0" rtl="0" algn="ctr">
                        <a:lnSpc>
                          <a:spcPct val="115000"/>
                        </a:lnSpc>
                        <a:spcBef>
                          <a:spcPts val="0"/>
                        </a:spcBef>
                        <a:spcAft>
                          <a:spcPts val="0"/>
                        </a:spcAft>
                        <a:buNone/>
                      </a:pPr>
                      <a:r>
                        <a:rPr lang="en" sz="1000"/>
                        <a:t>Coaster List</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17325">
                      <a:solidFill>
                        <a:srgbClr val="000000"/>
                      </a:solidFill>
                      <a:prstDash val="solid"/>
                      <a:round/>
                      <a:headEnd len="sm" w="sm" type="none"/>
                      <a:tailEnd len="sm" w="sm" type="none"/>
                    </a:lnB>
                  </a:tcPr>
                </a:tc>
                <a:tc hMerge="1"/>
                <a:tc hMerge="1"/>
              </a:tr>
              <a:tr h="85050">
                <a:tc>
                  <a:txBody>
                    <a:bodyPr/>
                    <a:lstStyle/>
                    <a:p>
                      <a:pPr indent="0" lvl="0" marL="0" rtl="0" algn="ctr">
                        <a:lnSpc>
                          <a:spcPct val="115000"/>
                        </a:lnSpc>
                        <a:spcBef>
                          <a:spcPts val="0"/>
                        </a:spcBef>
                        <a:spcAft>
                          <a:spcPts val="0"/>
                        </a:spcAft>
                        <a:buNone/>
                      </a:pPr>
                      <a:r>
                        <a:rPr lang="en" sz="1000"/>
                        <a:t>Item Name</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17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Source</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17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Price $ (with tax and shipping)</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17325">
                      <a:solidFill>
                        <a:srgbClr val="000000"/>
                      </a:solidFill>
                      <a:prstDash val="solid"/>
                      <a:round/>
                      <a:headEnd len="sm" w="sm" type="none"/>
                      <a:tailEnd len="sm" w="sm" type="none"/>
                    </a:lnB>
                  </a:tcPr>
                </a:tc>
              </a:tr>
              <a:tr h="85050">
                <a:tc>
                  <a:txBody>
                    <a:bodyPr/>
                    <a:lstStyle/>
                    <a:p>
                      <a:pPr indent="0" lvl="0" marL="0" rtl="0" algn="ctr">
                        <a:lnSpc>
                          <a:spcPct val="115000"/>
                        </a:lnSpc>
                        <a:spcBef>
                          <a:spcPts val="0"/>
                        </a:spcBef>
                        <a:spcAft>
                          <a:spcPts val="0"/>
                        </a:spcAft>
                        <a:buNone/>
                      </a:pPr>
                      <a:r>
                        <a:rPr lang="en" sz="1000">
                          <a:latin typeface="Roboto"/>
                          <a:ea typeface="Roboto"/>
                          <a:cs typeface="Roboto"/>
                          <a:sym typeface="Roboto"/>
                        </a:rPr>
                        <a:t>Qorvo UWB Kit</a:t>
                      </a:r>
                      <a:endParaRPr sz="1000">
                        <a:latin typeface="Roboto"/>
                        <a:ea typeface="Roboto"/>
                        <a:cs typeface="Roboto"/>
                        <a:sym typeface="Roboto"/>
                      </a:endParaRPr>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Qorvo</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170</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5775">
                      <a:solidFill>
                        <a:srgbClr val="CCCCCC"/>
                      </a:solidFill>
                      <a:prstDash val="solid"/>
                      <a:round/>
                      <a:headEnd len="sm" w="sm" type="none"/>
                      <a:tailEnd len="sm" w="sm" type="none"/>
                    </a:lnB>
                  </a:tcPr>
                </a:tc>
              </a:tr>
              <a:tr h="85050">
                <a:tc>
                  <a:txBody>
                    <a:bodyPr/>
                    <a:lstStyle/>
                    <a:p>
                      <a:pPr indent="0" lvl="0" marL="0" rtl="0" algn="ctr">
                        <a:lnSpc>
                          <a:spcPct val="115000"/>
                        </a:lnSpc>
                        <a:spcBef>
                          <a:spcPts val="0"/>
                        </a:spcBef>
                        <a:spcAft>
                          <a:spcPts val="0"/>
                        </a:spcAft>
                        <a:buNone/>
                      </a:pPr>
                      <a:r>
                        <a:rPr lang="en" sz="1000"/>
                        <a:t>3</a:t>
                      </a:r>
                      <a:r>
                        <a:rPr lang="en" sz="1000"/>
                        <a:t> x Pico W</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Wouter</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18</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85050">
                <a:tc>
                  <a:txBody>
                    <a:bodyPr/>
                    <a:lstStyle/>
                    <a:p>
                      <a:pPr indent="0" lvl="0" marL="0" rtl="0" algn="ctr">
                        <a:lnSpc>
                          <a:spcPct val="115000"/>
                        </a:lnSpc>
                        <a:spcBef>
                          <a:spcPts val="0"/>
                        </a:spcBef>
                        <a:spcAft>
                          <a:spcPts val="0"/>
                        </a:spcAft>
                        <a:buNone/>
                      </a:pPr>
                      <a:r>
                        <a:rPr lang="en" sz="1000"/>
                        <a:t>PCBs</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JLCPCB</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85050">
                <a:tc>
                  <a:txBody>
                    <a:bodyPr/>
                    <a:lstStyle/>
                    <a:p>
                      <a:pPr indent="0" lvl="0" marL="0" rtl="0" algn="ctr">
                        <a:lnSpc>
                          <a:spcPct val="115000"/>
                        </a:lnSpc>
                        <a:spcBef>
                          <a:spcPts val="0"/>
                        </a:spcBef>
                        <a:spcAft>
                          <a:spcPts val="0"/>
                        </a:spcAft>
                        <a:buNone/>
                      </a:pPr>
                      <a:r>
                        <a:rPr lang="en" sz="1000"/>
                        <a:t>Sensors</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M5</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25</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85050">
                <a:tc>
                  <a:txBody>
                    <a:bodyPr/>
                    <a:lstStyle/>
                    <a:p>
                      <a:pPr indent="0" lvl="0" marL="0" rtl="0" algn="ctr">
                        <a:lnSpc>
                          <a:spcPct val="115000"/>
                        </a:lnSpc>
                        <a:spcBef>
                          <a:spcPts val="0"/>
                        </a:spcBef>
                        <a:spcAft>
                          <a:spcPts val="0"/>
                        </a:spcAft>
                        <a:buNone/>
                      </a:pPr>
                      <a:r>
                        <a:rPr lang="en" sz="1000"/>
                        <a:t>Sensors</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M5</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25</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85050">
                <a:tc>
                  <a:txBody>
                    <a:bodyPr/>
                    <a:lstStyle/>
                    <a:p>
                      <a:pPr indent="0" lvl="0" marL="0" rtl="0" algn="ctr">
                        <a:lnSpc>
                          <a:spcPct val="115000"/>
                        </a:lnSpc>
                        <a:spcBef>
                          <a:spcPts val="0"/>
                        </a:spcBef>
                        <a:spcAft>
                          <a:spcPts val="0"/>
                        </a:spcAft>
                        <a:buNone/>
                      </a:pPr>
                      <a:r>
                        <a:rPr lang="en" sz="1000"/>
                        <a:t>8x RCR132a</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Amazon</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27</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85050">
                <a:tc>
                  <a:txBody>
                    <a:bodyPr/>
                    <a:lstStyle/>
                    <a:p>
                      <a:pPr indent="0" lvl="0" marL="0" rtl="0" algn="ctr">
                        <a:lnSpc>
                          <a:spcPct val="115000"/>
                        </a:lnSpc>
                        <a:spcBef>
                          <a:spcPts val="0"/>
                        </a:spcBef>
                        <a:spcAft>
                          <a:spcPts val="0"/>
                        </a:spcAft>
                        <a:buNone/>
                      </a:pPr>
                      <a:r>
                        <a:rPr lang="en" sz="1000"/>
                        <a:t>Motors and Wheels</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Amazon</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85050">
                <a:tc>
                  <a:txBody>
                    <a:bodyPr/>
                    <a:lstStyle/>
                    <a:p>
                      <a:pPr indent="0" lvl="0" marL="0" rtl="0" algn="ctr">
                        <a:lnSpc>
                          <a:spcPct val="115000"/>
                        </a:lnSpc>
                        <a:spcBef>
                          <a:spcPts val="0"/>
                        </a:spcBef>
                        <a:spcAft>
                          <a:spcPts val="0"/>
                        </a:spcAft>
                        <a:buNone/>
                      </a:pPr>
                      <a:r>
                        <a:rPr lang="en" sz="1000"/>
                        <a:t>Raspberry Pi 4</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M5</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100</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85050">
                <a:tc>
                  <a:txBody>
                    <a:bodyPr/>
                    <a:lstStyle/>
                    <a:p>
                      <a:pPr indent="0" lvl="0" marL="0" rtl="0" algn="ctr">
                        <a:lnSpc>
                          <a:spcPct val="115000"/>
                        </a:lnSpc>
                        <a:spcBef>
                          <a:spcPts val="0"/>
                        </a:spcBef>
                        <a:spcAft>
                          <a:spcPts val="0"/>
                        </a:spcAft>
                        <a:buNone/>
                      </a:pPr>
                      <a:r>
                        <a:rPr lang="en" sz="1000"/>
                        <a:t>Misc. Hardware</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Misc</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30</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85050">
                <a:tc>
                  <a:txBody>
                    <a:bodyPr/>
                    <a:lstStyle/>
                    <a:p>
                      <a:pPr indent="0" lvl="0" marL="0" rtl="0" algn="ctr">
                        <a:lnSpc>
                          <a:spcPct val="115000"/>
                        </a:lnSpc>
                        <a:spcBef>
                          <a:spcPts val="0"/>
                        </a:spcBef>
                        <a:spcAft>
                          <a:spcPts val="0"/>
                        </a:spcAft>
                        <a:buNone/>
                      </a:pPr>
                      <a:r>
                        <a:rPr lang="en" sz="1000"/>
                        <a:t>Lipo</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M5</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5775">
                      <a:solidFill>
                        <a:srgbClr val="CCCCCC"/>
                      </a:solidFill>
                      <a:prstDash val="solid"/>
                      <a:round/>
                      <a:headEnd len="sm" w="sm" type="none"/>
                      <a:tailEnd len="sm" w="sm" type="none"/>
                    </a:lnB>
                  </a:tcPr>
                </a:tc>
              </a:tr>
              <a:tr h="85050">
                <a:tc gridSpan="3">
                  <a:txBody>
                    <a:bodyPr/>
                    <a:lstStyle/>
                    <a:p>
                      <a:pPr indent="0" lvl="0" marL="0" rtl="0" algn="ctr">
                        <a:lnSpc>
                          <a:spcPct val="115000"/>
                        </a:lnSpc>
                        <a:spcBef>
                          <a:spcPts val="0"/>
                        </a:spcBef>
                        <a:spcAft>
                          <a:spcPts val="0"/>
                        </a:spcAft>
                        <a:buNone/>
                      </a:pPr>
                      <a:r>
                        <a:rPr lang="en" sz="1000"/>
                        <a:t>$</a:t>
                      </a:r>
                      <a:r>
                        <a:rPr lang="en" sz="1000"/>
                        <a:t>475.00</a:t>
                      </a:r>
                      <a:endParaRPr sz="1000"/>
                    </a:p>
                  </a:txBody>
                  <a:tcPr marT="19050" marB="19050" marR="28575" marL="28575" anchor="b">
                    <a:lnL cap="flat" cmpd="sng" w="17325">
                      <a:solidFill>
                        <a:srgbClr val="000000"/>
                      </a:solidFill>
                      <a:prstDash val="solid"/>
                      <a:round/>
                      <a:headEnd len="sm" w="sm" type="none"/>
                      <a:tailEnd len="sm" w="sm" type="none"/>
                    </a:lnL>
                    <a:lnR cap="flat" cmpd="sng" w="17325">
                      <a:solidFill>
                        <a:srgbClr val="000000"/>
                      </a:solidFill>
                      <a:prstDash val="solid"/>
                      <a:round/>
                      <a:headEnd len="sm" w="sm" type="none"/>
                      <a:tailEnd len="sm" w="sm" type="none"/>
                    </a:lnR>
                    <a:lnT cap="flat" cmpd="sng" w="5775">
                      <a:solidFill>
                        <a:srgbClr val="CCCCCC"/>
                      </a:solidFill>
                      <a:prstDash val="solid"/>
                      <a:round/>
                      <a:headEnd len="sm" w="sm" type="none"/>
                      <a:tailEnd len="sm" w="sm" type="none"/>
                    </a:lnT>
                    <a:lnB cap="flat" cmpd="sng" w="17325">
                      <a:solidFill>
                        <a:srgbClr val="000000"/>
                      </a:solidFill>
                      <a:prstDash val="solid"/>
                      <a:round/>
                      <a:headEnd len="sm" w="sm" type="none"/>
                      <a:tailEnd len="sm" w="sm" type="none"/>
                    </a:lnB>
                  </a:tcPr>
                </a:tc>
                <a:tc hMerge="1"/>
                <a:tc hMerge="1"/>
              </a:tr>
            </a:tbl>
          </a:graphicData>
        </a:graphic>
      </p:graphicFrame>
      <p:sp>
        <p:nvSpPr>
          <p:cNvPr id="411" name="Google Shape;411;p55"/>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6"/>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Gantt Chart</a:t>
            </a:r>
            <a:endParaRPr/>
          </a:p>
        </p:txBody>
      </p:sp>
      <p:sp>
        <p:nvSpPr>
          <p:cNvPr id="417" name="Google Shape;417;p56"/>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418" name="Google Shape;418;p56"/>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419" name="Google Shape;419;p56"/>
          <p:cNvPicPr preferRelativeResize="0"/>
          <p:nvPr/>
        </p:nvPicPr>
        <p:blipFill>
          <a:blip r:embed="rId3">
            <a:alphaModFix/>
          </a:blip>
          <a:stretch>
            <a:fillRect/>
          </a:stretch>
        </p:blipFill>
        <p:spPr>
          <a:xfrm>
            <a:off x="5370300" y="656134"/>
            <a:ext cx="3243224" cy="314800"/>
          </a:xfrm>
          <a:prstGeom prst="rect">
            <a:avLst/>
          </a:prstGeom>
          <a:noFill/>
          <a:ln>
            <a:noFill/>
          </a:ln>
        </p:spPr>
      </p:pic>
      <p:pic>
        <p:nvPicPr>
          <p:cNvPr id="420" name="Google Shape;420;p56"/>
          <p:cNvPicPr preferRelativeResize="0"/>
          <p:nvPr/>
        </p:nvPicPr>
        <p:blipFill>
          <a:blip r:embed="rId4">
            <a:alphaModFix/>
          </a:blip>
          <a:stretch>
            <a:fillRect/>
          </a:stretch>
        </p:blipFill>
        <p:spPr>
          <a:xfrm>
            <a:off x="152400" y="1089546"/>
            <a:ext cx="8839200" cy="29644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7"/>
          <p:cNvSpPr txBox="1"/>
          <p:nvPr>
            <p:ph type="title"/>
          </p:nvPr>
        </p:nvSpPr>
        <p:spPr>
          <a:xfrm>
            <a:off x="466658" y="293100"/>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Videos</a:t>
            </a:r>
            <a:endParaRPr/>
          </a:p>
        </p:txBody>
      </p:sp>
      <p:sp>
        <p:nvSpPr>
          <p:cNvPr id="426" name="Google Shape;426;p57"/>
          <p:cNvSpPr txBox="1"/>
          <p:nvPr>
            <p:ph idx="1" type="body"/>
          </p:nvPr>
        </p:nvSpPr>
        <p:spPr>
          <a:xfrm>
            <a:off x="482204" y="1214050"/>
            <a:ext cx="8210700" cy="2910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Straight Shot</a:t>
            </a:r>
            <a:r>
              <a:rPr lang="en"/>
              <a:t>:</a:t>
            </a:r>
            <a:endParaRPr/>
          </a:p>
          <a:p>
            <a:pPr indent="0" lvl="0" marL="0" rtl="0" algn="l">
              <a:spcBef>
                <a:spcPts val="800"/>
              </a:spcBef>
              <a:spcAft>
                <a:spcPts val="0"/>
              </a:spcAft>
              <a:buNone/>
            </a:pPr>
            <a:r>
              <a:rPr b="0" lang="en" sz="1500" u="sng">
                <a:solidFill>
                  <a:schemeClr val="hlink"/>
                </a:solidFill>
                <a:hlinkClick r:id="rId3"/>
              </a:rPr>
              <a:t>https://drive.google.com/file/d/141u86p3lzujfCnuI5bPtXzJ-QYSLi3L_/view?usp=sharing</a:t>
            </a:r>
            <a:endParaRPr b="0" sz="1500"/>
          </a:p>
          <a:p>
            <a:pPr indent="0" lvl="0" marL="0" rtl="0" algn="l">
              <a:spcBef>
                <a:spcPts val="800"/>
              </a:spcBef>
              <a:spcAft>
                <a:spcPts val="0"/>
              </a:spcAft>
              <a:buNone/>
            </a:pPr>
            <a:r>
              <a:t/>
            </a:r>
            <a:endParaRPr b="0" sz="1800"/>
          </a:p>
          <a:p>
            <a:pPr indent="0" lvl="0" marL="0" rtl="0" algn="l">
              <a:spcBef>
                <a:spcPts val="800"/>
              </a:spcBef>
              <a:spcAft>
                <a:spcPts val="0"/>
              </a:spcAft>
              <a:buNone/>
            </a:pPr>
            <a:r>
              <a:rPr lang="en" sz="1800"/>
              <a:t>Obstacle</a:t>
            </a:r>
            <a:r>
              <a:rPr lang="en" sz="1800"/>
              <a:t> Avoidance: </a:t>
            </a:r>
            <a:endParaRPr sz="1800"/>
          </a:p>
          <a:p>
            <a:pPr indent="0" lvl="0" marL="0" rtl="0" algn="l">
              <a:spcBef>
                <a:spcPts val="800"/>
              </a:spcBef>
              <a:spcAft>
                <a:spcPts val="0"/>
              </a:spcAft>
              <a:buNone/>
            </a:pPr>
            <a:r>
              <a:rPr b="0" lang="en" sz="1500" u="sng">
                <a:solidFill>
                  <a:schemeClr val="hlink"/>
                </a:solidFill>
                <a:hlinkClick r:id="rId4"/>
              </a:rPr>
              <a:t>https://drive.google.com/file/d/14BBHoazjFHobzXkXQCEPxUCetjSHFlHe/view?usp=sharing</a:t>
            </a:r>
            <a:endParaRPr b="0" sz="1500"/>
          </a:p>
          <a:p>
            <a:pPr indent="0" lvl="0" marL="0" rtl="0" algn="l">
              <a:spcBef>
                <a:spcPts val="800"/>
              </a:spcBef>
              <a:spcAft>
                <a:spcPts val="0"/>
              </a:spcAft>
              <a:buNone/>
            </a:pPr>
            <a:r>
              <a:t/>
            </a:r>
            <a:endParaRPr b="0" sz="15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b="0" sz="1500"/>
          </a:p>
          <a:p>
            <a:pPr indent="0" lvl="0" marL="0" rtl="0" algn="l">
              <a:spcBef>
                <a:spcPts val="800"/>
              </a:spcBef>
              <a:spcAft>
                <a:spcPts val="0"/>
              </a:spcAft>
              <a:buNone/>
            </a:pPr>
            <a:r>
              <a:t/>
            </a:r>
            <a:endParaRPr b="0" sz="1500"/>
          </a:p>
        </p:txBody>
      </p:sp>
      <p:sp>
        <p:nvSpPr>
          <p:cNvPr id="427" name="Google Shape;427;p57"/>
          <p:cNvSpPr txBox="1"/>
          <p:nvPr>
            <p:ph idx="2" type="body"/>
          </p:nvPr>
        </p:nvSpPr>
        <p:spPr>
          <a:xfrm>
            <a:off x="5175398" y="4698718"/>
            <a:ext cx="30825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428" name="Google Shape;428;p57"/>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8"/>
          <p:cNvSpPr txBox="1"/>
          <p:nvPr>
            <p:ph idx="1" type="body"/>
          </p:nvPr>
        </p:nvSpPr>
        <p:spPr>
          <a:xfrm>
            <a:off x="0" y="1908418"/>
            <a:ext cx="9144000" cy="6633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2500"/>
              <a:buNone/>
            </a:pPr>
            <a:r>
              <a:rPr lang="en" sz="2500"/>
              <a:t>QUESTIONS &amp; ANSWERS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Our Solution</a:t>
            </a:r>
            <a:endParaRPr/>
          </a:p>
        </p:txBody>
      </p:sp>
      <p:sp>
        <p:nvSpPr>
          <p:cNvPr id="145" name="Google Shape;145;p28"/>
          <p:cNvSpPr txBox="1"/>
          <p:nvPr>
            <p:ph idx="1" type="body"/>
          </p:nvPr>
        </p:nvSpPr>
        <p:spPr>
          <a:xfrm>
            <a:off x="482204" y="1214050"/>
            <a:ext cx="8210700" cy="2910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000"/>
              <a:buNone/>
            </a:pPr>
            <a:r>
              <a:rPr lang="en"/>
              <a:t>“Lazy Bob”: A moving coaster that approaches the user when called. </a:t>
            </a:r>
            <a:endParaRPr/>
          </a:p>
          <a:p>
            <a:pPr indent="0" lvl="0" marL="0" rtl="0" algn="l">
              <a:lnSpc>
                <a:spcPct val="90000"/>
              </a:lnSpc>
              <a:spcBef>
                <a:spcPts val="0"/>
              </a:spcBef>
              <a:spcAft>
                <a:spcPts val="0"/>
              </a:spcAft>
              <a:buClr>
                <a:schemeClr val="dk1"/>
              </a:buClr>
              <a:buSzPts val="2000"/>
              <a:buNone/>
            </a:pPr>
            <a:r>
              <a:t/>
            </a:r>
            <a:endParaRPr/>
          </a:p>
          <a:p>
            <a:pPr indent="-355600" lvl="0" marL="457200" rtl="0" algn="l">
              <a:spcBef>
                <a:spcPts val="0"/>
              </a:spcBef>
              <a:spcAft>
                <a:spcPts val="0"/>
              </a:spcAft>
              <a:buSzPts val="2000"/>
              <a:buAutoNum type="arabicPeriod"/>
            </a:pPr>
            <a:r>
              <a:rPr b="0" lang="en"/>
              <a:t>Stably transport items around a table to different users</a:t>
            </a:r>
            <a:endParaRPr b="0"/>
          </a:p>
          <a:p>
            <a:pPr indent="0" lvl="0" marL="457200" rtl="0" algn="l">
              <a:spcBef>
                <a:spcPts val="0"/>
              </a:spcBef>
              <a:spcAft>
                <a:spcPts val="0"/>
              </a:spcAft>
              <a:buNone/>
            </a:pPr>
            <a:r>
              <a:t/>
            </a:r>
            <a:endParaRPr b="0"/>
          </a:p>
          <a:p>
            <a:pPr indent="-355600" lvl="0" marL="457200" rtl="0" algn="l">
              <a:spcBef>
                <a:spcPts val="0"/>
              </a:spcBef>
              <a:spcAft>
                <a:spcPts val="0"/>
              </a:spcAft>
              <a:buSzPts val="2000"/>
              <a:buAutoNum type="arabicPeriod"/>
            </a:pPr>
            <a:r>
              <a:rPr b="0" lang="en"/>
              <a:t>Provide a simple way to interface with all coasters</a:t>
            </a:r>
            <a:endParaRPr b="0"/>
          </a:p>
          <a:p>
            <a:pPr indent="0" lvl="0" marL="457200" rtl="0" algn="l">
              <a:spcBef>
                <a:spcPts val="0"/>
              </a:spcBef>
              <a:spcAft>
                <a:spcPts val="0"/>
              </a:spcAft>
              <a:buNone/>
            </a:pPr>
            <a:r>
              <a:t/>
            </a:r>
            <a:endParaRPr b="0"/>
          </a:p>
          <a:p>
            <a:pPr indent="-355600" lvl="0" marL="457200" rtl="0" algn="l">
              <a:spcBef>
                <a:spcPts val="0"/>
              </a:spcBef>
              <a:spcAft>
                <a:spcPts val="0"/>
              </a:spcAft>
              <a:buSzPts val="2000"/>
              <a:buAutoNum type="arabicPeriod"/>
            </a:pPr>
            <a:r>
              <a:rPr b="0" lang="en"/>
              <a:t>Adapt to the environment</a:t>
            </a:r>
            <a:endParaRPr b="0"/>
          </a:p>
        </p:txBody>
      </p:sp>
      <p:sp>
        <p:nvSpPr>
          <p:cNvPr id="146" name="Google Shape;146;p28"/>
          <p:cNvSpPr txBox="1"/>
          <p:nvPr>
            <p:ph idx="2" type="body"/>
          </p:nvPr>
        </p:nvSpPr>
        <p:spPr>
          <a:xfrm>
            <a:off x="5175398" y="4698718"/>
            <a:ext cx="30825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147" name="Google Shape;147;p28"/>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grpSp>
        <p:nvGrpSpPr>
          <p:cNvPr id="152" name="Google Shape;152;p29"/>
          <p:cNvGrpSpPr/>
          <p:nvPr/>
        </p:nvGrpSpPr>
        <p:grpSpPr>
          <a:xfrm>
            <a:off x="4182200" y="2206075"/>
            <a:ext cx="912000" cy="912000"/>
            <a:chOff x="3926250" y="1885950"/>
            <a:chExt cx="912000" cy="912000"/>
          </a:xfrm>
        </p:grpSpPr>
        <p:sp>
          <p:nvSpPr>
            <p:cNvPr id="153" name="Google Shape;153;p29"/>
            <p:cNvSpPr/>
            <p:nvPr/>
          </p:nvSpPr>
          <p:spPr>
            <a:xfrm>
              <a:off x="4286250" y="1885950"/>
              <a:ext cx="192000" cy="91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9"/>
            <p:cNvSpPr/>
            <p:nvPr/>
          </p:nvSpPr>
          <p:spPr>
            <a:xfrm rot="5400000">
              <a:off x="4286250" y="1885950"/>
              <a:ext cx="192000" cy="91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9"/>
          <p:cNvSpPr txBox="1"/>
          <p:nvPr/>
        </p:nvSpPr>
        <p:spPr>
          <a:xfrm>
            <a:off x="4406275" y="2461975"/>
            <a:ext cx="8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HQ</a:t>
            </a:r>
            <a:endParaRPr>
              <a:latin typeface="Proxima Nova"/>
              <a:ea typeface="Proxima Nova"/>
              <a:cs typeface="Proxima Nova"/>
              <a:sym typeface="Proxima Nova"/>
            </a:endParaRPr>
          </a:p>
        </p:txBody>
      </p:sp>
      <p:sp>
        <p:nvSpPr>
          <p:cNvPr id="156" name="Google Shape;156;p29"/>
          <p:cNvSpPr/>
          <p:nvPr/>
        </p:nvSpPr>
        <p:spPr>
          <a:xfrm>
            <a:off x="3566150" y="1549900"/>
            <a:ext cx="713100" cy="69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rPr>
              <a:t>Coaster</a:t>
            </a:r>
            <a:endParaRPr sz="700">
              <a:solidFill>
                <a:schemeClr val="lt1"/>
              </a:solidFill>
            </a:endParaRPr>
          </a:p>
        </p:txBody>
      </p:sp>
      <p:grpSp>
        <p:nvGrpSpPr>
          <p:cNvPr id="157" name="Google Shape;157;p29"/>
          <p:cNvGrpSpPr/>
          <p:nvPr/>
        </p:nvGrpSpPr>
        <p:grpSpPr>
          <a:xfrm>
            <a:off x="6796275" y="1834500"/>
            <a:ext cx="1117800" cy="1014900"/>
            <a:chOff x="726950" y="2436100"/>
            <a:chExt cx="1117800" cy="1014900"/>
          </a:xfrm>
        </p:grpSpPr>
        <p:sp>
          <p:nvSpPr>
            <p:cNvPr id="158" name="Google Shape;158;p29"/>
            <p:cNvSpPr/>
            <p:nvPr/>
          </p:nvSpPr>
          <p:spPr>
            <a:xfrm>
              <a:off x="726950" y="2436100"/>
              <a:ext cx="1117800" cy="101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9"/>
            <p:cNvSpPr/>
            <p:nvPr/>
          </p:nvSpPr>
          <p:spPr>
            <a:xfrm>
              <a:off x="783775" y="2487550"/>
              <a:ext cx="1000500" cy="91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Plate 5</a:t>
              </a:r>
              <a:endParaRPr sz="1200"/>
            </a:p>
          </p:txBody>
        </p:sp>
      </p:grpSp>
      <p:grpSp>
        <p:nvGrpSpPr>
          <p:cNvPr id="160" name="Google Shape;160;p29"/>
          <p:cNvGrpSpPr/>
          <p:nvPr/>
        </p:nvGrpSpPr>
        <p:grpSpPr>
          <a:xfrm>
            <a:off x="1640600" y="3836675"/>
            <a:ext cx="1117800" cy="1014900"/>
            <a:chOff x="726950" y="2436100"/>
            <a:chExt cx="1117800" cy="1014900"/>
          </a:xfrm>
        </p:grpSpPr>
        <p:sp>
          <p:nvSpPr>
            <p:cNvPr id="161" name="Google Shape;161;p29"/>
            <p:cNvSpPr/>
            <p:nvPr/>
          </p:nvSpPr>
          <p:spPr>
            <a:xfrm>
              <a:off x="726950" y="2436100"/>
              <a:ext cx="1117800" cy="101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p:nvPr/>
          </p:nvSpPr>
          <p:spPr>
            <a:xfrm>
              <a:off x="783775" y="2487550"/>
              <a:ext cx="1000500" cy="91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Plate 3</a:t>
              </a:r>
              <a:endParaRPr sz="1200"/>
            </a:p>
          </p:txBody>
        </p:sp>
      </p:grpSp>
      <p:grpSp>
        <p:nvGrpSpPr>
          <p:cNvPr id="163" name="Google Shape;163;p29"/>
          <p:cNvGrpSpPr/>
          <p:nvPr/>
        </p:nvGrpSpPr>
        <p:grpSpPr>
          <a:xfrm>
            <a:off x="373400" y="2064300"/>
            <a:ext cx="1117800" cy="1014900"/>
            <a:chOff x="726950" y="2436100"/>
            <a:chExt cx="1117800" cy="1014900"/>
          </a:xfrm>
        </p:grpSpPr>
        <p:sp>
          <p:nvSpPr>
            <p:cNvPr id="164" name="Google Shape;164;p29"/>
            <p:cNvSpPr/>
            <p:nvPr/>
          </p:nvSpPr>
          <p:spPr>
            <a:xfrm>
              <a:off x="726950" y="2436100"/>
              <a:ext cx="1117800" cy="101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783775" y="2487550"/>
              <a:ext cx="1000500" cy="91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Plate 1</a:t>
              </a:r>
              <a:endParaRPr sz="1200"/>
            </a:p>
          </p:txBody>
        </p:sp>
      </p:grpSp>
      <p:grpSp>
        <p:nvGrpSpPr>
          <p:cNvPr id="166" name="Google Shape;166;p29"/>
          <p:cNvGrpSpPr/>
          <p:nvPr/>
        </p:nvGrpSpPr>
        <p:grpSpPr>
          <a:xfrm>
            <a:off x="3823350" y="3743675"/>
            <a:ext cx="1117800" cy="1014900"/>
            <a:chOff x="726950" y="2436100"/>
            <a:chExt cx="1117800" cy="1014900"/>
          </a:xfrm>
        </p:grpSpPr>
        <p:sp>
          <p:nvSpPr>
            <p:cNvPr id="167" name="Google Shape;167;p29"/>
            <p:cNvSpPr/>
            <p:nvPr/>
          </p:nvSpPr>
          <p:spPr>
            <a:xfrm>
              <a:off x="726950" y="2436100"/>
              <a:ext cx="1117800" cy="101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783775" y="2487550"/>
              <a:ext cx="1000500" cy="91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Plate 4</a:t>
              </a:r>
              <a:endParaRPr sz="1200"/>
            </a:p>
          </p:txBody>
        </p:sp>
      </p:grpSp>
      <p:grpSp>
        <p:nvGrpSpPr>
          <p:cNvPr id="169" name="Google Shape;169;p29"/>
          <p:cNvGrpSpPr/>
          <p:nvPr/>
        </p:nvGrpSpPr>
        <p:grpSpPr>
          <a:xfrm>
            <a:off x="1878325" y="350500"/>
            <a:ext cx="1117800" cy="1014900"/>
            <a:chOff x="726950" y="2436100"/>
            <a:chExt cx="1117800" cy="1014900"/>
          </a:xfrm>
        </p:grpSpPr>
        <p:sp>
          <p:nvSpPr>
            <p:cNvPr id="170" name="Google Shape;170;p29"/>
            <p:cNvSpPr/>
            <p:nvPr/>
          </p:nvSpPr>
          <p:spPr>
            <a:xfrm>
              <a:off x="726950" y="2436100"/>
              <a:ext cx="1117800" cy="101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a:off x="783775" y="2487550"/>
              <a:ext cx="1000500" cy="91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Plate 2</a:t>
              </a:r>
              <a:endParaRPr sz="1200"/>
            </a:p>
          </p:txBody>
        </p:sp>
      </p:grpSp>
      <p:grpSp>
        <p:nvGrpSpPr>
          <p:cNvPr id="172" name="Google Shape;172;p29"/>
          <p:cNvGrpSpPr/>
          <p:nvPr/>
        </p:nvGrpSpPr>
        <p:grpSpPr>
          <a:xfrm rot="-5400000">
            <a:off x="8339350" y="2287050"/>
            <a:ext cx="829800" cy="294900"/>
            <a:chOff x="1652775" y="1714500"/>
            <a:chExt cx="829800" cy="294900"/>
          </a:xfrm>
        </p:grpSpPr>
        <p:sp>
          <p:nvSpPr>
            <p:cNvPr id="173" name="Google Shape;173;p29"/>
            <p:cNvSpPr/>
            <p:nvPr/>
          </p:nvSpPr>
          <p:spPr>
            <a:xfrm>
              <a:off x="1652775" y="1714500"/>
              <a:ext cx="829800" cy="2949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1975125" y="1769400"/>
              <a:ext cx="185100" cy="1851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9"/>
          <p:cNvSpPr txBox="1"/>
          <p:nvPr/>
        </p:nvSpPr>
        <p:spPr>
          <a:xfrm>
            <a:off x="0" y="54875"/>
            <a:ext cx="204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9900FF"/>
                </a:solidFill>
                <a:latin typeface="Proxima Nova"/>
                <a:ea typeface="Proxima Nova"/>
                <a:cs typeface="Proxima Nova"/>
                <a:sym typeface="Proxima Nova"/>
              </a:rPr>
              <a:t>Purple: Caller</a:t>
            </a:r>
            <a:endParaRPr b="1" sz="1200">
              <a:solidFill>
                <a:srgbClr val="9900FF"/>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accent4"/>
                </a:solidFill>
                <a:latin typeface="Proxima Nova"/>
                <a:ea typeface="Proxima Nova"/>
                <a:cs typeface="Proxima Nova"/>
                <a:sym typeface="Proxima Nova"/>
              </a:rPr>
              <a:t>Yellow: Random Object</a:t>
            </a:r>
            <a:endParaRPr b="1" sz="1200">
              <a:solidFill>
                <a:schemeClr val="accent4"/>
              </a:solidFill>
              <a:latin typeface="Proxima Nova"/>
              <a:ea typeface="Proxima Nova"/>
              <a:cs typeface="Proxima Nova"/>
              <a:sym typeface="Proxima Nova"/>
            </a:endParaRPr>
          </a:p>
        </p:txBody>
      </p:sp>
      <p:sp>
        <p:nvSpPr>
          <p:cNvPr id="176" name="Google Shape;176;p29"/>
          <p:cNvSpPr/>
          <p:nvPr/>
        </p:nvSpPr>
        <p:spPr>
          <a:xfrm>
            <a:off x="4773175" y="1405900"/>
            <a:ext cx="493800" cy="400200"/>
          </a:xfrm>
          <a:prstGeom prst="snip2SameRect">
            <a:avLst>
              <a:gd fmla="val 16667" name="adj1"/>
              <a:gd fmla="val 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77" name="Google Shape;177;p29"/>
          <p:cNvSpPr/>
          <p:nvPr/>
        </p:nvSpPr>
        <p:spPr>
          <a:xfrm>
            <a:off x="2502325" y="2849388"/>
            <a:ext cx="493800" cy="400200"/>
          </a:xfrm>
          <a:prstGeom prst="snip2SameRect">
            <a:avLst>
              <a:gd fmla="val 16667" name="adj1"/>
              <a:gd fmla="val 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78" name="Google Shape;178;p29"/>
          <p:cNvSpPr/>
          <p:nvPr/>
        </p:nvSpPr>
        <p:spPr>
          <a:xfrm>
            <a:off x="6332975" y="3589775"/>
            <a:ext cx="493800" cy="400200"/>
          </a:xfrm>
          <a:prstGeom prst="snip2SameRect">
            <a:avLst>
              <a:gd fmla="val 16667" name="adj1"/>
              <a:gd fmla="val 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79" name="Google Shape;179;p29"/>
          <p:cNvSpPr/>
          <p:nvPr/>
        </p:nvSpPr>
        <p:spPr>
          <a:xfrm>
            <a:off x="6020575" y="813825"/>
            <a:ext cx="493800" cy="400200"/>
          </a:xfrm>
          <a:prstGeom prst="snip2SameRect">
            <a:avLst>
              <a:gd fmla="val 16667" name="adj1"/>
              <a:gd fmla="val 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80" name="Google Shape;180;p29"/>
          <p:cNvSpPr/>
          <p:nvPr/>
        </p:nvSpPr>
        <p:spPr>
          <a:xfrm>
            <a:off x="4731250" y="170675"/>
            <a:ext cx="493800" cy="400200"/>
          </a:xfrm>
          <a:prstGeom prst="snip2SameRect">
            <a:avLst>
              <a:gd fmla="val 16667" name="adj1"/>
              <a:gd fmla="val 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pic>
        <p:nvPicPr>
          <p:cNvPr id="181" name="Google Shape;181;p29"/>
          <p:cNvPicPr preferRelativeResize="0"/>
          <p:nvPr/>
        </p:nvPicPr>
        <p:blipFill>
          <a:blip r:embed="rId3">
            <a:alphaModFix/>
          </a:blip>
          <a:stretch>
            <a:fillRect/>
          </a:stretch>
        </p:blipFill>
        <p:spPr>
          <a:xfrm>
            <a:off x="3815039" y="1316314"/>
            <a:ext cx="215450" cy="182050"/>
          </a:xfrm>
          <a:prstGeom prst="rect">
            <a:avLst/>
          </a:prstGeom>
          <a:noFill/>
          <a:ln>
            <a:noFill/>
          </a:ln>
        </p:spPr>
      </p:pic>
      <p:cxnSp>
        <p:nvCxnSpPr>
          <p:cNvPr id="182" name="Google Shape;182;p29"/>
          <p:cNvCxnSpPr>
            <a:stCxn id="156" idx="6"/>
          </p:cNvCxnSpPr>
          <p:nvPr/>
        </p:nvCxnSpPr>
        <p:spPr>
          <a:xfrm>
            <a:off x="4279250" y="1896250"/>
            <a:ext cx="4211100" cy="494400"/>
          </a:xfrm>
          <a:prstGeom prst="straightConnector1">
            <a:avLst/>
          </a:prstGeom>
          <a:noFill/>
          <a:ln cap="flat" cmpd="sng" w="9525">
            <a:solidFill>
              <a:srgbClr val="FF9900"/>
            </a:solidFill>
            <a:prstDash val="solid"/>
            <a:round/>
            <a:headEnd len="med" w="med" type="none"/>
            <a:tailEnd len="med" w="med" type="triangle"/>
          </a:ln>
        </p:spPr>
      </p:cxnSp>
      <p:sp>
        <p:nvSpPr>
          <p:cNvPr id="183" name="Google Shape;183;p29"/>
          <p:cNvSpPr/>
          <p:nvPr/>
        </p:nvSpPr>
        <p:spPr>
          <a:xfrm>
            <a:off x="4018725" y="1615725"/>
            <a:ext cx="658500" cy="658500"/>
          </a:xfrm>
          <a:prstGeom prst="arc">
            <a:avLst>
              <a:gd fmla="val 14232872"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txBox="1"/>
          <p:nvPr/>
        </p:nvSpPr>
        <p:spPr>
          <a:xfrm>
            <a:off x="4380300" y="1316325"/>
            <a:ext cx="3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θ</a:t>
            </a:r>
            <a:endParaRPr>
              <a:latin typeface="Proxima Nova"/>
              <a:ea typeface="Proxima Nova"/>
              <a:cs typeface="Proxima Nova"/>
              <a:sym typeface="Proxima Nova"/>
            </a:endParaRPr>
          </a:p>
        </p:txBody>
      </p:sp>
      <p:sp>
        <p:nvSpPr>
          <p:cNvPr id="185" name="Google Shape;185;p29"/>
          <p:cNvSpPr txBox="1"/>
          <p:nvPr/>
        </p:nvSpPr>
        <p:spPr>
          <a:xfrm>
            <a:off x="6028250" y="1997975"/>
            <a:ext cx="7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a:t>
            </a:r>
            <a:endParaRPr>
              <a:latin typeface="Proxima Nova"/>
              <a:ea typeface="Proxima Nova"/>
              <a:cs typeface="Proxima Nova"/>
              <a:sym typeface="Proxima Nova"/>
            </a:endParaRPr>
          </a:p>
        </p:txBody>
      </p:sp>
      <p:cxnSp>
        <p:nvCxnSpPr>
          <p:cNvPr id="186" name="Google Shape;186;p29"/>
          <p:cNvCxnSpPr>
            <a:stCxn id="153" idx="0"/>
            <a:endCxn id="153" idx="0"/>
          </p:cNvCxnSpPr>
          <p:nvPr/>
        </p:nvCxnSpPr>
        <p:spPr>
          <a:xfrm>
            <a:off x="4638200" y="2206075"/>
            <a:ext cx="0" cy="0"/>
          </a:xfrm>
          <a:prstGeom prst="straightConnector1">
            <a:avLst/>
          </a:prstGeom>
          <a:noFill/>
          <a:ln cap="flat" cmpd="sng" w="9525">
            <a:solidFill>
              <a:schemeClr val="dk2"/>
            </a:solidFill>
            <a:prstDash val="solid"/>
            <a:round/>
            <a:headEnd len="med" w="med" type="none"/>
            <a:tailEnd len="med" w="med" type="none"/>
          </a:ln>
        </p:spPr>
      </p:cxnSp>
      <p:sp>
        <p:nvSpPr>
          <p:cNvPr id="187" name="Google Shape;187;p29"/>
          <p:cNvSpPr/>
          <p:nvPr/>
        </p:nvSpPr>
        <p:spPr>
          <a:xfrm rot="-811">
            <a:off x="4007247" y="2092379"/>
            <a:ext cx="1272300" cy="11394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
        <p:nvSpPr>
          <p:cNvPr id="189" name="Google Shape;189;p29"/>
          <p:cNvSpPr/>
          <p:nvPr/>
        </p:nvSpPr>
        <p:spPr>
          <a:xfrm>
            <a:off x="3507138" y="506275"/>
            <a:ext cx="713100" cy="69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rPr>
              <a:t>Coaster</a:t>
            </a:r>
            <a:endParaRPr sz="700">
              <a:solidFill>
                <a:schemeClr val="lt1"/>
              </a:solidFill>
            </a:endParaRPr>
          </a:p>
        </p:txBody>
      </p:sp>
      <p:sp>
        <p:nvSpPr>
          <p:cNvPr id="190" name="Google Shape;190;p29"/>
          <p:cNvSpPr/>
          <p:nvPr/>
        </p:nvSpPr>
        <p:spPr>
          <a:xfrm>
            <a:off x="5113488" y="642038"/>
            <a:ext cx="713100" cy="69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rPr>
              <a:t>Coaster</a:t>
            </a:r>
            <a:endParaRPr sz="700">
              <a:solidFill>
                <a:schemeClr val="lt1"/>
              </a:solidFill>
            </a:endParaRPr>
          </a:p>
        </p:txBody>
      </p:sp>
      <p:sp>
        <p:nvSpPr>
          <p:cNvPr id="191" name="Google Shape;191;p29"/>
          <p:cNvSpPr/>
          <p:nvPr/>
        </p:nvSpPr>
        <p:spPr>
          <a:xfrm>
            <a:off x="5908225" y="1361363"/>
            <a:ext cx="713100" cy="69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rPr>
              <a:t>Coaster</a:t>
            </a:r>
            <a:endParaRPr sz="700">
              <a:solidFill>
                <a:schemeClr val="lt1"/>
              </a:solidFill>
            </a:endParaRPr>
          </a:p>
        </p:txBody>
      </p:sp>
      <p:sp>
        <p:nvSpPr>
          <p:cNvPr id="192" name="Google Shape;192;p29"/>
          <p:cNvSpPr/>
          <p:nvPr/>
        </p:nvSpPr>
        <p:spPr>
          <a:xfrm>
            <a:off x="7529088" y="857363"/>
            <a:ext cx="713100" cy="69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rPr>
              <a:t>Coaster</a:t>
            </a:r>
            <a:endParaRPr sz="700">
              <a:solidFill>
                <a:schemeClr val="lt1"/>
              </a:solidFill>
            </a:endParaRPr>
          </a:p>
        </p:txBody>
      </p:sp>
      <p:sp>
        <p:nvSpPr>
          <p:cNvPr id="193" name="Google Shape;193;p29"/>
          <p:cNvSpPr/>
          <p:nvPr/>
        </p:nvSpPr>
        <p:spPr>
          <a:xfrm>
            <a:off x="7968988" y="1453863"/>
            <a:ext cx="713100" cy="69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rPr>
              <a:t>Coaster</a:t>
            </a:r>
            <a:endParaRPr sz="7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xit" presetID="10" presetSubtype="0">
                                  <p:stCondLst>
                                    <p:cond delay="0"/>
                                  </p:stCondLst>
                                  <p:childTnLst>
                                    <p:animEffect filter="fade" transition="out">
                                      <p:cBhvr>
                                        <p:cTn dur="1000"/>
                                        <p:tgtEl>
                                          <p:spTgt spid="181"/>
                                        </p:tgtEl>
                                      </p:cBhvr>
                                    </p:animEffect>
                                    <p:set>
                                      <p:cBhvr>
                                        <p:cTn dur="1" fill="hold">
                                          <p:stCondLst>
                                            <p:cond delay="1000"/>
                                          </p:stCondLst>
                                        </p:cTn>
                                        <p:tgtEl>
                                          <p:spTgt spid="1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6"/>
                                        </p:tgtEl>
                                      </p:cBhvr>
                                    </p:animEffect>
                                    <p:set>
                                      <p:cBhvr>
                                        <p:cTn dur="1" fill="hold">
                                          <p:stCondLst>
                                            <p:cond delay="1000"/>
                                          </p:stCondLst>
                                        </p:cTn>
                                        <p:tgtEl>
                                          <p:spTgt spid="1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2"/>
                                        </p:tgtEl>
                                      </p:cBhvr>
                                    </p:animEffect>
                                    <p:set>
                                      <p:cBhvr>
                                        <p:cTn dur="1" fill="hold">
                                          <p:stCondLst>
                                            <p:cond delay="1000"/>
                                          </p:stCondLst>
                                        </p:cTn>
                                        <p:tgtEl>
                                          <p:spTgt spid="1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3"/>
                                        </p:tgtEl>
                                      </p:cBhvr>
                                    </p:animEffect>
                                    <p:set>
                                      <p:cBhvr>
                                        <p:cTn dur="1" fill="hold">
                                          <p:stCondLst>
                                            <p:cond delay="1000"/>
                                          </p:stCondLst>
                                        </p:cTn>
                                        <p:tgtEl>
                                          <p:spTgt spid="1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5"/>
                                        </p:tgtEl>
                                      </p:cBhvr>
                                    </p:animEffect>
                                    <p:set>
                                      <p:cBhvr>
                                        <p:cTn dur="1" fill="hold">
                                          <p:stCondLst>
                                            <p:cond delay="1000"/>
                                          </p:stCondLst>
                                        </p:cTn>
                                        <p:tgtEl>
                                          <p:spTgt spid="1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4"/>
                                        </p:tgtEl>
                                      </p:cBhvr>
                                    </p:animEffect>
                                    <p:set>
                                      <p:cBhvr>
                                        <p:cTn dur="1" fill="hold">
                                          <p:stCondLst>
                                            <p:cond delay="1000"/>
                                          </p:stCondLst>
                                        </p:cTn>
                                        <p:tgtEl>
                                          <p:spTgt spid="1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2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9"/>
                                        </p:tgtEl>
                                      </p:cBhvr>
                                    </p:animEffect>
                                    <p:set>
                                      <p:cBhvr>
                                        <p:cTn dur="1" fill="hold">
                                          <p:stCondLst>
                                            <p:cond delay="1000"/>
                                          </p:stCondLst>
                                        </p:cTn>
                                        <p:tgtEl>
                                          <p:spTgt spid="1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0"/>
                                        </p:tgtEl>
                                      </p:cBhvr>
                                    </p:animEffect>
                                    <p:set>
                                      <p:cBhvr>
                                        <p:cTn dur="1" fill="hold">
                                          <p:stCondLst>
                                            <p:cond delay="1000"/>
                                          </p:stCondLst>
                                        </p:cTn>
                                        <p:tgtEl>
                                          <p:spTgt spid="1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1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1"/>
                                        </p:tgtEl>
                                      </p:cBhvr>
                                    </p:animEffect>
                                    <p:set>
                                      <p:cBhvr>
                                        <p:cTn dur="1" fill="hold">
                                          <p:stCondLst>
                                            <p:cond delay="1000"/>
                                          </p:stCondLst>
                                        </p:cTn>
                                        <p:tgtEl>
                                          <p:spTgt spid="1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2"/>
                                        </p:tgtEl>
                                      </p:cBhvr>
                                    </p:animEffect>
                                    <p:set>
                                      <p:cBhvr>
                                        <p:cTn dur="1" fill="hold">
                                          <p:stCondLst>
                                            <p:cond delay="1000"/>
                                          </p:stCondLst>
                                        </p:cTn>
                                        <p:tgtEl>
                                          <p:spTgt spid="19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910513"/>
                </a:solidFill>
              </a:rPr>
              <a:t>Functional</a:t>
            </a:r>
            <a:r>
              <a:rPr b="1" lang="en" sz="5200">
                <a:solidFill>
                  <a:srgbClr val="910513"/>
                </a:solidFill>
              </a:rPr>
              <a:t> and Design Specification</a:t>
            </a:r>
            <a:endParaRPr sz="5200"/>
          </a:p>
        </p:txBody>
      </p:sp>
      <p:sp>
        <p:nvSpPr>
          <p:cNvPr id="199" name="Google Shape;199;p30"/>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474133" y="401675"/>
            <a:ext cx="8210700" cy="51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910513"/>
              </a:buClr>
              <a:buSzPts val="2500"/>
              <a:buFont typeface="Arial"/>
              <a:buNone/>
            </a:pPr>
            <a:r>
              <a:rPr lang="en"/>
              <a:t>System Specifications: Functional</a:t>
            </a:r>
            <a:endParaRPr/>
          </a:p>
        </p:txBody>
      </p:sp>
      <p:sp>
        <p:nvSpPr>
          <p:cNvPr id="205" name="Google Shape;205;p31"/>
          <p:cNvSpPr txBox="1"/>
          <p:nvPr>
            <p:ph idx="1" type="body"/>
          </p:nvPr>
        </p:nvSpPr>
        <p:spPr>
          <a:xfrm>
            <a:off x="235250" y="652050"/>
            <a:ext cx="4098000" cy="3839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Mostly full container of liquid doesn’t spill when moving</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Transport items without the items falling off</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Detect the edges of the table and avoid falling off</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Avoid objects that are in the coaster’s moving path</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Arrive at the caller to an accuracy of 10 cm from the edge of the coaster</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Support up to 3 lbs.</a:t>
            </a:r>
            <a:endParaRPr b="0" sz="1300"/>
          </a:p>
          <a:p>
            <a:pPr indent="0" lvl="0" marL="0" rtl="0" algn="l">
              <a:lnSpc>
                <a:spcPct val="100000"/>
              </a:lnSpc>
              <a:spcBef>
                <a:spcPts val="0"/>
              </a:spcBef>
              <a:spcAft>
                <a:spcPts val="0"/>
              </a:spcAft>
              <a:buNone/>
            </a:pPr>
            <a:r>
              <a:t/>
            </a:r>
            <a:endParaRPr b="0" sz="1300"/>
          </a:p>
        </p:txBody>
      </p:sp>
      <p:sp>
        <p:nvSpPr>
          <p:cNvPr id="206" name="Google Shape;206;p31"/>
          <p:cNvSpPr txBox="1"/>
          <p:nvPr>
            <p:ph idx="2" type="body"/>
          </p:nvPr>
        </p:nvSpPr>
        <p:spPr>
          <a:xfrm>
            <a:off x="3514051" y="4698725"/>
            <a:ext cx="4743900" cy="2076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AEABAB"/>
              </a:buClr>
              <a:buSzPts val="900"/>
              <a:buNone/>
            </a:pPr>
            <a:r>
              <a:t/>
            </a:r>
            <a:endParaRPr/>
          </a:p>
        </p:txBody>
      </p:sp>
      <p:sp>
        <p:nvSpPr>
          <p:cNvPr id="207" name="Google Shape;207;p31"/>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
        <p:nvSpPr>
          <p:cNvPr id="208" name="Google Shape;208;p31"/>
          <p:cNvSpPr txBox="1"/>
          <p:nvPr>
            <p:ph idx="1" type="body"/>
          </p:nvPr>
        </p:nvSpPr>
        <p:spPr>
          <a:xfrm>
            <a:off x="4711850" y="593100"/>
            <a:ext cx="4098000" cy="3975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lang="en" sz="1600"/>
              <a:t>Test Plan</a:t>
            </a:r>
            <a:endParaRPr sz="1600"/>
          </a:p>
          <a:p>
            <a:pPr indent="-311150" lvl="0" marL="457200" rtl="0" algn="l">
              <a:lnSpc>
                <a:spcPct val="100000"/>
              </a:lnSpc>
              <a:spcBef>
                <a:spcPts val="0"/>
              </a:spcBef>
              <a:spcAft>
                <a:spcPts val="0"/>
              </a:spcAft>
              <a:buSzPts val="1300"/>
              <a:buAutoNum type="arabicPeriod"/>
            </a:pPr>
            <a:r>
              <a:rPr b="0" lang="en" sz="1300"/>
              <a:t>Place an 80% full glass/bowl of water and visibly check that the moving coaster doesn’t spill</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Put objects on moving coaster and watch if object falls</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Watch if the moving coaster falls off when caller is away from the table</a:t>
            </a:r>
            <a:endParaRPr b="0" sz="1300"/>
          </a:p>
          <a:p>
            <a:pPr indent="0" lvl="0" marL="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Put objects in path and check if moving coaster bumps into object</a:t>
            </a:r>
            <a:endParaRPr b="0" sz="1300"/>
          </a:p>
          <a:p>
            <a:pPr indent="0" lvl="0" marL="45720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Use a tape measure to check the distance from destination</a:t>
            </a:r>
            <a:endParaRPr b="0" sz="1300"/>
          </a:p>
          <a:p>
            <a:pPr indent="0" lvl="0" marL="45720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AutoNum type="arabicPeriod"/>
            </a:pPr>
            <a:r>
              <a:rPr b="0" lang="en" sz="1300"/>
              <a:t>Place an object that weighs 3 lbs and check if system is stable while moving</a:t>
            </a:r>
            <a:endParaRPr b="0" sz="1300"/>
          </a:p>
        </p:txBody>
      </p:sp>
      <p:cxnSp>
        <p:nvCxnSpPr>
          <p:cNvPr id="209" name="Google Shape;209;p31"/>
          <p:cNvCxnSpPr/>
          <p:nvPr/>
        </p:nvCxnSpPr>
        <p:spPr>
          <a:xfrm>
            <a:off x="4502775" y="915275"/>
            <a:ext cx="0" cy="3376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466658" y="420075"/>
            <a:ext cx="8210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rgbClr val="910513"/>
              </a:buClr>
              <a:buSzPts val="2500"/>
              <a:buFont typeface="Arial"/>
              <a:buNone/>
            </a:pPr>
            <a:r>
              <a:rPr lang="en"/>
              <a:t>System Specifications: Design</a:t>
            </a:r>
            <a:endParaRPr/>
          </a:p>
        </p:txBody>
      </p:sp>
      <p:sp>
        <p:nvSpPr>
          <p:cNvPr id="215" name="Google Shape;215;p32"/>
          <p:cNvSpPr txBox="1"/>
          <p:nvPr>
            <p:ph idx="2" type="body"/>
          </p:nvPr>
        </p:nvSpPr>
        <p:spPr>
          <a:xfrm>
            <a:off x="3784376" y="4698725"/>
            <a:ext cx="4473600" cy="207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216" name="Google Shape;216;p32"/>
          <p:cNvSpPr txBox="1"/>
          <p:nvPr>
            <p:ph idx="1" type="body"/>
          </p:nvPr>
        </p:nvSpPr>
        <p:spPr>
          <a:xfrm>
            <a:off x="4668900" y="675975"/>
            <a:ext cx="4332300" cy="3675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lang="en" sz="1600"/>
              <a:t>Test Plan</a:t>
            </a:r>
            <a:endParaRPr b="0" sz="1300" strike="sngStrike"/>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7.	</a:t>
            </a:r>
            <a:r>
              <a:rPr b="0" lang="en" sz="1300"/>
              <a:t>Press both callers and see if the coaster follows </a:t>
            </a:r>
            <a:endParaRPr b="0" sz="1300"/>
          </a:p>
          <a:p>
            <a:pPr indent="457200" lvl="0" marL="0" rtl="0" algn="l">
              <a:lnSpc>
                <a:spcPct val="100000"/>
              </a:lnSpc>
              <a:spcBef>
                <a:spcPts val="0"/>
              </a:spcBef>
              <a:spcAft>
                <a:spcPts val="0"/>
              </a:spcAft>
              <a:buNone/>
            </a:pPr>
            <a:r>
              <a:rPr b="0" lang="en" sz="1300"/>
              <a:t>first-in, first-out sequence</a:t>
            </a:r>
            <a:endParaRPr b="0" sz="1300"/>
          </a:p>
          <a:p>
            <a:pPr indent="0" lvl="0" marL="457200" rtl="0" algn="l">
              <a:lnSpc>
                <a:spcPct val="100000"/>
              </a:lnSpc>
              <a:spcBef>
                <a:spcPts val="0"/>
              </a:spcBef>
              <a:spcAft>
                <a:spcPts val="0"/>
              </a:spcAft>
              <a:buNone/>
            </a:pPr>
            <a:r>
              <a:t/>
            </a:r>
            <a:endParaRPr b="0" sz="1300"/>
          </a:p>
          <a:p>
            <a:pPr indent="0" lvl="0" marL="45720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8.	Use</a:t>
            </a:r>
            <a:r>
              <a:rPr b="0" lang="en" sz="1300"/>
              <a:t> tape measure to check coaster size</a:t>
            </a:r>
            <a:endParaRPr b="0" sz="1300"/>
          </a:p>
          <a:p>
            <a:pPr indent="0" lvl="0" marL="457200" rtl="0" algn="l">
              <a:lnSpc>
                <a:spcPct val="100000"/>
              </a:lnSpc>
              <a:spcBef>
                <a:spcPts val="0"/>
              </a:spcBef>
              <a:spcAft>
                <a:spcPts val="0"/>
              </a:spcAft>
              <a:buNone/>
            </a:pPr>
            <a:r>
              <a:t/>
            </a:r>
            <a:endParaRPr b="0" sz="1300"/>
          </a:p>
          <a:p>
            <a:pPr indent="0" lvl="0" marL="45720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9.	Find and put on irregular </a:t>
            </a:r>
            <a:r>
              <a:rPr b="0" lang="en" sz="1300"/>
              <a:t>shaped</a:t>
            </a:r>
            <a:r>
              <a:rPr b="0" lang="en" sz="1300"/>
              <a:t> tables and check </a:t>
            </a:r>
            <a:endParaRPr b="0" sz="1300"/>
          </a:p>
          <a:p>
            <a:pPr indent="457200" lvl="0" marL="0" rtl="0" algn="l">
              <a:lnSpc>
                <a:spcPct val="100000"/>
              </a:lnSpc>
              <a:spcBef>
                <a:spcPts val="0"/>
              </a:spcBef>
              <a:spcAft>
                <a:spcPts val="0"/>
              </a:spcAft>
              <a:buNone/>
            </a:pPr>
            <a:r>
              <a:rPr b="0" lang="en" sz="1300"/>
              <a:t>if they fall off</a:t>
            </a:r>
            <a:endParaRPr b="0" sz="1300"/>
          </a:p>
          <a:p>
            <a:pPr indent="457200" lvl="0" marL="0" rtl="0" algn="l">
              <a:lnSpc>
                <a:spcPct val="100000"/>
              </a:lnSpc>
              <a:spcBef>
                <a:spcPts val="0"/>
              </a:spcBef>
              <a:spcAft>
                <a:spcPts val="0"/>
              </a:spcAft>
              <a:buNone/>
            </a:pPr>
            <a:r>
              <a:t/>
            </a:r>
            <a:endParaRPr b="0" sz="1300"/>
          </a:p>
          <a:p>
            <a:pPr indent="45720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10. 	Line up objects to allow no path to caller, see if </a:t>
            </a:r>
            <a:endParaRPr b="0" sz="1300"/>
          </a:p>
          <a:p>
            <a:pPr indent="457200" lvl="0" marL="0" rtl="0" algn="l">
              <a:lnSpc>
                <a:spcPct val="100000"/>
              </a:lnSpc>
              <a:spcBef>
                <a:spcPts val="0"/>
              </a:spcBef>
              <a:spcAft>
                <a:spcPts val="0"/>
              </a:spcAft>
              <a:buNone/>
            </a:pPr>
            <a:r>
              <a:rPr b="0" lang="en" sz="1300"/>
              <a:t>system notifies caller</a:t>
            </a:r>
            <a:endParaRPr b="0" sz="1300"/>
          </a:p>
        </p:txBody>
      </p:sp>
      <p:sp>
        <p:nvSpPr>
          <p:cNvPr id="217" name="Google Shape;217;p32"/>
          <p:cNvSpPr txBox="1"/>
          <p:nvPr>
            <p:ph idx="1" type="body"/>
          </p:nvPr>
        </p:nvSpPr>
        <p:spPr>
          <a:xfrm>
            <a:off x="170475" y="965325"/>
            <a:ext cx="4332300" cy="35205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7. 	System supports at least 2 callers at the same </a:t>
            </a:r>
            <a:endParaRPr b="0" sz="1300"/>
          </a:p>
          <a:p>
            <a:pPr indent="457200" lvl="0" marL="0" rtl="0" algn="l">
              <a:lnSpc>
                <a:spcPct val="100000"/>
              </a:lnSpc>
              <a:spcBef>
                <a:spcPts val="0"/>
              </a:spcBef>
              <a:spcAft>
                <a:spcPts val="0"/>
              </a:spcAft>
              <a:buNone/>
            </a:pPr>
            <a:r>
              <a:rPr b="0" lang="en" sz="1300"/>
              <a:t>time</a:t>
            </a:r>
            <a:endParaRPr b="0" sz="1300"/>
          </a:p>
          <a:p>
            <a:pPr indent="0" lvl="0" marL="45720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8. 	Coaster diameter is within 30 cm</a:t>
            </a:r>
            <a:endParaRPr b="0" sz="1300"/>
          </a:p>
          <a:p>
            <a:pPr indent="0" lvl="0" marL="0" rtl="0" algn="l">
              <a:lnSpc>
                <a:spcPct val="100000"/>
              </a:lnSpc>
              <a:spcBef>
                <a:spcPts val="0"/>
              </a:spcBef>
              <a:spcAft>
                <a:spcPts val="0"/>
              </a:spcAft>
              <a:buNone/>
            </a:pPr>
            <a:r>
              <a:t/>
            </a:r>
            <a:endParaRPr b="0" sz="1300"/>
          </a:p>
          <a:p>
            <a:pPr indent="0" lvl="0" marL="45720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9.	Be able to use the moving coaster </a:t>
            </a:r>
            <a:r>
              <a:rPr b="0" lang="en" sz="1300"/>
              <a:t>regardless of </a:t>
            </a:r>
            <a:endParaRPr b="0" sz="1300"/>
          </a:p>
          <a:p>
            <a:pPr indent="457200" lvl="0" marL="0" rtl="0" algn="l">
              <a:lnSpc>
                <a:spcPct val="100000"/>
              </a:lnSpc>
              <a:spcBef>
                <a:spcPts val="0"/>
              </a:spcBef>
              <a:spcAft>
                <a:spcPts val="0"/>
              </a:spcAft>
              <a:buNone/>
            </a:pPr>
            <a:r>
              <a:rPr b="0" lang="en" sz="1300"/>
              <a:t>table shape</a:t>
            </a:r>
            <a:endParaRPr b="0" sz="1300"/>
          </a:p>
          <a:p>
            <a:pPr indent="45720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300"/>
              <a:t>10. 	If no path to caller is available, indicate to caller</a:t>
            </a:r>
            <a:endParaRPr b="0" sz="1300"/>
          </a:p>
        </p:txBody>
      </p:sp>
      <p:cxnSp>
        <p:nvCxnSpPr>
          <p:cNvPr id="218" name="Google Shape;218;p32"/>
          <p:cNvCxnSpPr/>
          <p:nvPr/>
        </p:nvCxnSpPr>
        <p:spPr>
          <a:xfrm>
            <a:off x="4502775" y="933675"/>
            <a:ext cx="0" cy="3376200"/>
          </a:xfrm>
          <a:prstGeom prst="straightConnector1">
            <a:avLst/>
          </a:prstGeom>
          <a:noFill/>
          <a:ln cap="flat" cmpd="sng" w="9525">
            <a:solidFill>
              <a:schemeClr val="dk2"/>
            </a:solidFill>
            <a:prstDash val="solid"/>
            <a:round/>
            <a:headEnd len="med" w="med" type="none"/>
            <a:tailEnd len="med" w="med" type="none"/>
          </a:ln>
        </p:spPr>
      </p:cxnSp>
      <p:sp>
        <p:nvSpPr>
          <p:cNvPr id="219" name="Google Shape;219;p32"/>
          <p:cNvSpPr txBox="1"/>
          <p:nvPr>
            <p:ph idx="11"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p:nvPr/>
        </p:nvSpPr>
        <p:spPr>
          <a:xfrm>
            <a:off x="-5250" y="-1750"/>
            <a:ext cx="9144000" cy="438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910513"/>
                </a:solidFill>
              </a:rPr>
              <a:t>Block Diagrams</a:t>
            </a:r>
            <a:endParaRPr sz="5200"/>
          </a:p>
        </p:txBody>
      </p:sp>
      <p:sp>
        <p:nvSpPr>
          <p:cNvPr id="225" name="Google Shape;225;p33"/>
          <p:cNvSpPr txBox="1"/>
          <p:nvPr>
            <p:ph idx="4294967295" type="ftr"/>
          </p:nvPr>
        </p:nvSpPr>
        <p:spPr>
          <a:xfrm>
            <a:off x="8282624" y="4698719"/>
            <a:ext cx="654900" cy="207600"/>
          </a:xfrm>
          <a:prstGeom prst="rect">
            <a:avLst/>
          </a:prstGeom>
          <a:noFill/>
          <a:ln>
            <a:noFill/>
          </a:ln>
        </p:spPr>
        <p:txBody>
          <a:bodyPr anchorCtr="0" anchor="ctr" bIns="34275" lIns="54875" spcFirstLastPara="1" rIns="548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 Slide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r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Slide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losing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itle Slide-3">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